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rial Bold" panose="020B0604020202020204" charset="0"/>
      <p:regular r:id="rId25"/>
    </p:embeddedFont>
    <p:embeddedFont>
      <p:font typeface="Arial Bold Italics" panose="020B0604020202020204" charset="0"/>
      <p:regular r:id="rId26"/>
    </p:embeddedFont>
    <p:embeddedFont>
      <p:font typeface="Poppins Bold" panose="020B0604020202020204" charset="-18"/>
      <p:regular r:id="rId27"/>
    </p:embeddedFont>
    <p:embeddedFont>
      <p:font typeface="Poppins Bold Italics" panose="020B0604020202020204" charset="-18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0A2F7-7CFD-4F4A-8C3B-5D7D1D8C5F5B}" v="1" dt="2026-03-27T11:52:08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Szczudło" userId="c924b42d-f057-4ac6-bc35-cdde9ce62f41" providerId="ADAL" clId="{A24E9865-D4F8-44F3-978A-D357AF8D30E9}"/>
    <pc:docChg chg="custSel addSld modSld">
      <pc:chgData name="Magdalena Szczudło" userId="c924b42d-f057-4ac6-bc35-cdde9ce62f41" providerId="ADAL" clId="{A24E9865-D4F8-44F3-978A-D357AF8D30E9}" dt="2026-03-27T11:54:02.429" v="38" actId="20577"/>
      <pc:docMkLst>
        <pc:docMk/>
      </pc:docMkLst>
      <pc:sldChg chg="modSp mod">
        <pc:chgData name="Magdalena Szczudło" userId="c924b42d-f057-4ac6-bc35-cdde9ce62f41" providerId="ADAL" clId="{A24E9865-D4F8-44F3-978A-D357AF8D30E9}" dt="2026-03-27T11:51:59.821" v="1" actId="14100"/>
        <pc:sldMkLst>
          <pc:docMk/>
          <pc:sldMk cId="0" sldId="256"/>
        </pc:sldMkLst>
        <pc:spChg chg="mod">
          <ac:chgData name="Magdalena Szczudło" userId="c924b42d-f057-4ac6-bc35-cdde9ce62f41" providerId="ADAL" clId="{A24E9865-D4F8-44F3-978A-D357AF8D30E9}" dt="2026-03-27T11:51:59.821" v="1" actId="14100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Magdalena Szczudło" userId="c924b42d-f057-4ac6-bc35-cdde9ce62f41" providerId="ADAL" clId="{A24E9865-D4F8-44F3-978A-D357AF8D30E9}" dt="2026-03-27T11:54:02.429" v="38" actId="20577"/>
        <pc:sldMkLst>
          <pc:docMk/>
          <pc:sldMk cId="0" sldId="258"/>
        </pc:sldMkLst>
        <pc:spChg chg="mod">
          <ac:chgData name="Magdalena Szczudło" userId="c924b42d-f057-4ac6-bc35-cdde9ce62f41" providerId="ADAL" clId="{A24E9865-D4F8-44F3-978A-D357AF8D30E9}" dt="2026-03-27T11:54:02.429" v="38" actId="20577"/>
          <ac:spMkLst>
            <pc:docMk/>
            <pc:sldMk cId="0" sldId="258"/>
            <ac:spMk id="4" creationId="{00000000-0000-0000-0000-000000000000}"/>
          </ac:spMkLst>
        </pc:spChg>
      </pc:sldChg>
      <pc:sldChg chg="delSp modSp add mod">
        <pc:chgData name="Magdalena Szczudło" userId="c924b42d-f057-4ac6-bc35-cdde9ce62f41" providerId="ADAL" clId="{A24E9865-D4F8-44F3-978A-D357AF8D30E9}" dt="2026-03-27T11:53:18.606" v="28" actId="1076"/>
        <pc:sldMkLst>
          <pc:docMk/>
          <pc:sldMk cId="626149557" sldId="278"/>
        </pc:sldMkLst>
        <pc:spChg chg="mod">
          <ac:chgData name="Magdalena Szczudło" userId="c924b42d-f057-4ac6-bc35-cdde9ce62f41" providerId="ADAL" clId="{A24E9865-D4F8-44F3-978A-D357AF8D30E9}" dt="2026-03-27T11:52:51.478" v="18" actId="20577"/>
          <ac:spMkLst>
            <pc:docMk/>
            <pc:sldMk cId="626149557" sldId="278"/>
            <ac:spMk id="2" creationId="{0DEEEADA-C8C5-D2E9-0280-7E75AA918F28}"/>
          </ac:spMkLst>
        </pc:spChg>
        <pc:spChg chg="mod">
          <ac:chgData name="Magdalena Szczudło" userId="c924b42d-f057-4ac6-bc35-cdde9ce62f41" providerId="ADAL" clId="{A24E9865-D4F8-44F3-978A-D357AF8D30E9}" dt="2026-03-27T11:52:59.202" v="22" actId="1076"/>
          <ac:spMkLst>
            <pc:docMk/>
            <pc:sldMk cId="626149557" sldId="278"/>
            <ac:spMk id="3" creationId="{78E1256D-FBF6-3B28-C39D-B64D7841286F}"/>
          </ac:spMkLst>
        </pc:spChg>
        <pc:spChg chg="mod">
          <ac:chgData name="Magdalena Szczudło" userId="c924b42d-f057-4ac6-bc35-cdde9ce62f41" providerId="ADAL" clId="{A24E9865-D4F8-44F3-978A-D357AF8D30E9}" dt="2026-03-27T11:53:15.833" v="27" actId="14100"/>
          <ac:spMkLst>
            <pc:docMk/>
            <pc:sldMk cId="626149557" sldId="278"/>
            <ac:spMk id="4" creationId="{F6B90DF5-4A69-9AF4-2293-2D40D3BB6A3D}"/>
          </ac:spMkLst>
        </pc:spChg>
        <pc:spChg chg="mod">
          <ac:chgData name="Magdalena Szczudło" userId="c924b42d-f057-4ac6-bc35-cdde9ce62f41" providerId="ADAL" clId="{A24E9865-D4F8-44F3-978A-D357AF8D30E9}" dt="2026-03-27T11:53:18.606" v="28" actId="1076"/>
          <ac:spMkLst>
            <pc:docMk/>
            <pc:sldMk cId="626149557" sldId="278"/>
            <ac:spMk id="5" creationId="{E40FB3E8-8651-2FE5-473B-F744FCA66E91}"/>
          </ac:spMkLst>
        </pc:spChg>
        <pc:spChg chg="mod">
          <ac:chgData name="Magdalena Szczudło" userId="c924b42d-f057-4ac6-bc35-cdde9ce62f41" providerId="ADAL" clId="{A24E9865-D4F8-44F3-978A-D357AF8D30E9}" dt="2026-03-27T11:52:11.349" v="3" actId="20577"/>
          <ac:spMkLst>
            <pc:docMk/>
            <pc:sldMk cId="626149557" sldId="278"/>
            <ac:spMk id="8" creationId="{0319B02F-A847-7223-E6F6-DEF0CEC87093}"/>
          </ac:spMkLst>
        </pc:spChg>
        <pc:grpChg chg="del">
          <ac:chgData name="Magdalena Szczudło" userId="c924b42d-f057-4ac6-bc35-cdde9ce62f41" providerId="ADAL" clId="{A24E9865-D4F8-44F3-978A-D357AF8D30E9}" dt="2026-03-27T11:52:12.936" v="4" actId="478"/>
          <ac:grpSpMkLst>
            <pc:docMk/>
            <pc:sldMk cId="626149557" sldId="278"/>
            <ac:grpSpMk id="6" creationId="{DF3FAC7D-E7D9-CAB2-5EB6-A4A06A388555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31160" y="416163"/>
            <a:ext cx="5709377" cy="9454674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346468" y="3431802"/>
            <a:ext cx="5709377" cy="3423396"/>
          </a:xfrm>
          <a:custGeom>
            <a:avLst/>
            <a:gdLst/>
            <a:ahLst/>
            <a:cxnLst/>
            <a:rect l="l" t="t" r="r" b="b"/>
            <a:pathLst>
              <a:path w="5709377" h="3423396">
                <a:moveTo>
                  <a:pt x="0" y="0"/>
                </a:moveTo>
                <a:lnTo>
                  <a:pt x="5709377" y="0"/>
                </a:lnTo>
                <a:lnTo>
                  <a:pt x="5709377" y="3423396"/>
                </a:lnTo>
                <a:lnTo>
                  <a:pt x="0" y="3423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5692" y="552795"/>
            <a:ext cx="11943908" cy="1657002"/>
          </a:xfrm>
          <a:custGeom>
            <a:avLst/>
            <a:gdLst/>
            <a:ahLst/>
            <a:cxnLst/>
            <a:rect l="l" t="t" r="r" b="b"/>
            <a:pathLst>
              <a:path w="11820160" h="1626054">
                <a:moveTo>
                  <a:pt x="0" y="0"/>
                </a:moveTo>
                <a:lnTo>
                  <a:pt x="11820160" y="0"/>
                </a:lnTo>
                <a:lnTo>
                  <a:pt x="11820160" y="1626054"/>
                </a:lnTo>
                <a:lnTo>
                  <a:pt x="0" y="1626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395040" y="7793803"/>
            <a:ext cx="4194404" cy="2257747"/>
          </a:xfrm>
          <a:custGeom>
            <a:avLst/>
            <a:gdLst/>
            <a:ahLst/>
            <a:cxnLst/>
            <a:rect l="l" t="t" r="r" b="b"/>
            <a:pathLst>
              <a:path w="4194404" h="2257747">
                <a:moveTo>
                  <a:pt x="0" y="0"/>
                </a:moveTo>
                <a:lnTo>
                  <a:pt x="4194404" y="0"/>
                </a:lnTo>
                <a:lnTo>
                  <a:pt x="4194404" y="2257747"/>
                </a:lnTo>
                <a:lnTo>
                  <a:pt x="0" y="2257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>
            <a:off x="1281575" y="2252659"/>
            <a:ext cx="9366185" cy="4946767"/>
            <a:chOff x="0" y="0"/>
            <a:chExt cx="12488247" cy="6595690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9586644" cy="701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43425"/>
              <a:ext cx="12488247" cy="3641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3"/>
                </a:lnSpc>
              </a:pPr>
              <a:r>
                <a:rPr lang="en-US" sz="7275" b="1" spc="43">
                  <a:solidFill>
                    <a:srgbClr val="FF671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Pomoc </a:t>
              </a:r>
              <a:r>
                <a:rPr lang="en-US" sz="7275" b="1" i="1" spc="43">
                  <a:solidFill>
                    <a:srgbClr val="FF6712"/>
                  </a:solidFill>
                  <a:latin typeface="Arial Bold Italics"/>
                  <a:ea typeface="Arial Bold Italics"/>
                  <a:cs typeface="Arial Bold Italics"/>
                  <a:sym typeface="Arial Bold Italics"/>
                </a:rPr>
                <a:t>de minimis</a:t>
              </a:r>
            </a:p>
            <a:p>
              <a:pPr algn="l">
                <a:lnSpc>
                  <a:spcPts val="11203"/>
                </a:lnSpc>
              </a:pPr>
              <a:r>
                <a:rPr lang="en-US" sz="7275" b="1" spc="43">
                  <a:solidFill>
                    <a:srgbClr val="FF6712"/>
                  </a:solidFill>
                  <a:latin typeface="Arial Bold"/>
                  <a:ea typeface="Arial Bold"/>
                  <a:cs typeface="Arial Bold"/>
                  <a:sym typeface="Arial Bold"/>
                </a:rPr>
                <a:t>krok po kroku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068005"/>
              <a:ext cx="12032077" cy="527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00100" y="0"/>
            <a:ext cx="4394590" cy="10645846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429446" y="8555376"/>
            <a:ext cx="2611759" cy="1405848"/>
          </a:xfrm>
          <a:custGeom>
            <a:avLst/>
            <a:gdLst/>
            <a:ahLst/>
            <a:cxnLst/>
            <a:rect l="l" t="t" r="r" b="b"/>
            <a:pathLst>
              <a:path w="2611759" h="1405848">
                <a:moveTo>
                  <a:pt x="0" y="0"/>
                </a:moveTo>
                <a:lnTo>
                  <a:pt x="2611759" y="0"/>
                </a:lnTo>
                <a:lnTo>
                  <a:pt x="2611759" y="1405848"/>
                </a:lnTo>
                <a:lnTo>
                  <a:pt x="0" y="1405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429446" y="418408"/>
            <a:ext cx="12588422" cy="1001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33"/>
              </a:lnSpc>
            </a:pPr>
            <a:endParaRPr/>
          </a:p>
          <a:p>
            <a:pPr algn="l">
              <a:lnSpc>
                <a:spcPts val="6133"/>
              </a:lnSpc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Do pomocy de minimis wliczymy wartość: </a:t>
            </a:r>
          </a:p>
          <a:p>
            <a:pPr algn="l">
              <a:lnSpc>
                <a:spcPts val="6133"/>
              </a:lnSpc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859853" lvl="1" indent="-429926" algn="l">
              <a:lnSpc>
                <a:spcPts val="6133"/>
              </a:lnSpc>
              <a:buFont typeface="Arial"/>
              <a:buChar char="•"/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szkoleń ogólnych (stacjonarne i webinaria)</a:t>
            </a:r>
          </a:p>
          <a:p>
            <a:pPr marL="859853" lvl="1" indent="-429926" algn="l">
              <a:lnSpc>
                <a:spcPts val="6133"/>
              </a:lnSpc>
              <a:buFont typeface="Arial"/>
              <a:buChar char="•"/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warsztatów specjalistycznych</a:t>
            </a:r>
          </a:p>
          <a:p>
            <a:pPr marL="859853" lvl="1" indent="-429926" algn="l">
              <a:lnSpc>
                <a:spcPts val="6133"/>
              </a:lnSpc>
              <a:buFont typeface="Arial"/>
              <a:buChar char="•"/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audytów dostępności</a:t>
            </a:r>
          </a:p>
          <a:p>
            <a:pPr marL="859853" lvl="1" indent="-429926" algn="l">
              <a:lnSpc>
                <a:spcPts val="6133"/>
              </a:lnSpc>
              <a:buFont typeface="Arial"/>
              <a:buChar char="•"/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konsultacji w ramach opracowania rozwiązań   w zakresie dostępności</a:t>
            </a:r>
          </a:p>
          <a:p>
            <a:pPr marL="859853" lvl="1" indent="-429926" algn="l">
              <a:lnSpc>
                <a:spcPts val="6133"/>
              </a:lnSpc>
              <a:buFont typeface="Arial"/>
              <a:buChar char="•"/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wsparcia finansowego na wdrożenie rozwiązań w zakresie dostępności</a:t>
            </a:r>
          </a:p>
          <a:p>
            <a:pPr algn="l">
              <a:lnSpc>
                <a:spcPts val="6133"/>
              </a:lnSpc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  <a:spcBef>
                <a:spcPct val="0"/>
              </a:spcBef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1800" y="42023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00100" y="0"/>
            <a:ext cx="4394590" cy="10645846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429446" y="8555376"/>
            <a:ext cx="2611759" cy="1405848"/>
          </a:xfrm>
          <a:custGeom>
            <a:avLst/>
            <a:gdLst/>
            <a:ahLst/>
            <a:cxnLst/>
            <a:rect l="l" t="t" r="r" b="b"/>
            <a:pathLst>
              <a:path w="2611759" h="1405848">
                <a:moveTo>
                  <a:pt x="0" y="0"/>
                </a:moveTo>
                <a:lnTo>
                  <a:pt x="2611759" y="0"/>
                </a:lnTo>
                <a:lnTo>
                  <a:pt x="2611759" y="1405848"/>
                </a:lnTo>
                <a:lnTo>
                  <a:pt x="0" y="1405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3927062" y="155254"/>
            <a:ext cx="13856345" cy="11029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33"/>
              </a:lnSpc>
            </a:pPr>
            <a:endParaRPr/>
          </a:p>
          <a:p>
            <a:pPr algn="l">
              <a:lnSpc>
                <a:spcPts val="4747"/>
              </a:lnSpc>
            </a:pPr>
            <a:r>
              <a:rPr lang="en-US" sz="3082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Do wartości pomocy de minimis wliczamy wyłącznie te formy wsparcia, </a:t>
            </a:r>
          </a:p>
          <a:p>
            <a:pPr algn="l">
              <a:lnSpc>
                <a:spcPts val="4747"/>
              </a:lnSpc>
            </a:pPr>
            <a:r>
              <a:rPr lang="en-US" sz="3082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z których organizacja faktycznie skorzysta (nie cały zakres projektu). </a:t>
            </a:r>
          </a:p>
          <a:p>
            <a:pPr algn="l">
              <a:lnSpc>
                <a:spcPts val="4747"/>
              </a:lnSpc>
            </a:pPr>
            <a:r>
              <a:rPr lang="en-US" sz="3082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Wartość pomocy dla każdej organizacji obliczamy jako:</a:t>
            </a:r>
          </a:p>
          <a:p>
            <a:pPr algn="l">
              <a:lnSpc>
                <a:spcPts val="4747"/>
              </a:lnSpc>
            </a:pPr>
            <a:endParaRPr lang="en-US" sz="3082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65547" lvl="1" indent="-332774" algn="l">
              <a:lnSpc>
                <a:spcPts val="4747"/>
              </a:lnSpc>
              <a:buFont typeface="Arial"/>
              <a:buChar char="•"/>
            </a:pPr>
            <a:r>
              <a:rPr lang="en-US" sz="3082" b="1" spc="18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szkolenia i warsztaty</a:t>
            </a:r>
            <a:r>
              <a:rPr lang="en-US" sz="3082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→ wartość jednostkowa wsparcia × liczba osób uczestniczących z danej organizacji</a:t>
            </a:r>
          </a:p>
          <a:p>
            <a:pPr algn="l">
              <a:lnSpc>
                <a:spcPts val="4747"/>
              </a:lnSpc>
            </a:pPr>
            <a:endParaRPr lang="en-US" sz="3082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65547" lvl="1" indent="-332774" algn="l">
              <a:lnSpc>
                <a:spcPts val="4747"/>
              </a:lnSpc>
              <a:buFont typeface="Arial"/>
              <a:buChar char="•"/>
            </a:pPr>
            <a:r>
              <a:rPr lang="en-US" sz="3082" b="1" spc="18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pozostałe formy wsparcia</a:t>
            </a:r>
            <a:r>
              <a:rPr lang="en-US" sz="3082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(audyty, konsultacje, wsparcie wdrożeniowe) → wartość wsparcia przypisana dla danej organizacji</a:t>
            </a:r>
          </a:p>
          <a:p>
            <a:pPr algn="l">
              <a:lnSpc>
                <a:spcPts val="4747"/>
              </a:lnSpc>
            </a:pPr>
            <a:endParaRPr lang="en-US" sz="3082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4747"/>
              </a:lnSpc>
            </a:pPr>
            <a:r>
              <a:rPr lang="en-US" sz="3082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Każda organizacja ma liczony indywidualny poziom pomocy, </a:t>
            </a:r>
          </a:p>
          <a:p>
            <a:pPr algn="l">
              <a:lnSpc>
                <a:spcPts val="4747"/>
              </a:lnSpc>
            </a:pPr>
            <a:r>
              <a:rPr lang="en-US" sz="3082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 zależności od zakresu udziału w projekcie.</a:t>
            </a:r>
          </a:p>
          <a:p>
            <a:pPr algn="l">
              <a:lnSpc>
                <a:spcPts val="6133"/>
              </a:lnSpc>
            </a:pPr>
            <a:endParaRPr lang="en-US" sz="3082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</a:pPr>
            <a:endParaRPr lang="en-US" sz="3082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</a:pPr>
            <a:endParaRPr lang="en-US" sz="3082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  <a:spcBef>
                <a:spcPct val="0"/>
              </a:spcBef>
            </a:pPr>
            <a:endParaRPr lang="en-US" sz="3082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1800" y="42023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16231" y="-215300"/>
            <a:ext cx="15739142" cy="10502300"/>
          </a:xfrm>
          <a:custGeom>
            <a:avLst/>
            <a:gdLst/>
            <a:ahLst/>
            <a:cxnLst/>
            <a:rect l="l" t="t" r="r" b="b"/>
            <a:pathLst>
              <a:path w="15739142" h="10502300">
                <a:moveTo>
                  <a:pt x="0" y="0"/>
                </a:moveTo>
                <a:lnTo>
                  <a:pt x="15739142" y="0"/>
                </a:lnTo>
                <a:lnTo>
                  <a:pt x="15739142" y="10502300"/>
                </a:lnTo>
                <a:lnTo>
                  <a:pt x="0" y="1050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4501064" y="8555376"/>
            <a:ext cx="2611759" cy="1405848"/>
          </a:xfrm>
          <a:custGeom>
            <a:avLst/>
            <a:gdLst/>
            <a:ahLst/>
            <a:cxnLst/>
            <a:rect l="l" t="t" r="r" b="b"/>
            <a:pathLst>
              <a:path w="2611759" h="1405848">
                <a:moveTo>
                  <a:pt x="0" y="0"/>
                </a:moveTo>
                <a:lnTo>
                  <a:pt x="2611759" y="0"/>
                </a:lnTo>
                <a:lnTo>
                  <a:pt x="2611759" y="1405848"/>
                </a:lnTo>
                <a:lnTo>
                  <a:pt x="0" y="1405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-213898" y="2797250"/>
            <a:ext cx="9889589" cy="4692500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356408" y="2749658"/>
            <a:ext cx="9319282" cy="428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6"/>
              </a:lnSpc>
            </a:pPr>
            <a:r>
              <a:rPr lang="en-US" sz="5099" b="1" spc="3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JAK SPRAWDZIĆ WYSOKOŚĆ UZYSKANEJ PRZEZ WAS POMOCY </a:t>
            </a:r>
            <a:r>
              <a:rPr lang="en-US" sz="5099" b="1" i="1" spc="351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 minimis?</a:t>
            </a:r>
          </a:p>
        </p:txBody>
      </p:sp>
      <p:sp>
        <p:nvSpPr>
          <p:cNvPr id="6" name="Freeform 6"/>
          <p:cNvSpPr/>
          <p:nvPr/>
        </p:nvSpPr>
        <p:spPr>
          <a:xfrm>
            <a:off x="9990648" y="7614240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01064" y="8555376"/>
            <a:ext cx="2611759" cy="1405848"/>
          </a:xfrm>
          <a:custGeom>
            <a:avLst/>
            <a:gdLst/>
            <a:ahLst/>
            <a:cxnLst/>
            <a:rect l="l" t="t" r="r" b="b"/>
            <a:pathLst>
              <a:path w="2611759" h="1405848">
                <a:moveTo>
                  <a:pt x="0" y="0"/>
                </a:moveTo>
                <a:lnTo>
                  <a:pt x="2611759" y="0"/>
                </a:lnTo>
                <a:lnTo>
                  <a:pt x="2611759" y="1405848"/>
                </a:lnTo>
                <a:lnTo>
                  <a:pt x="0" y="1405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990648" y="7614240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-800100" y="0"/>
            <a:ext cx="4394590" cy="10645846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301800" y="42023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070600" y="-142875"/>
            <a:ext cx="13856345" cy="986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33"/>
              </a:lnSpc>
            </a:pPr>
            <a:endParaRPr/>
          </a:p>
          <a:p>
            <a:pPr algn="l">
              <a:lnSpc>
                <a:spcPts val="4901"/>
              </a:lnSpc>
            </a:pPr>
            <a:r>
              <a:rPr lang="en-US" sz="3182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Są 2 sposoby:</a:t>
            </a:r>
          </a:p>
          <a:p>
            <a:pPr algn="l">
              <a:lnSpc>
                <a:spcPts val="4901"/>
              </a:lnSpc>
            </a:pPr>
            <a:endParaRPr lang="en-US" sz="3182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4901"/>
              </a:lnSpc>
            </a:pPr>
            <a:r>
              <a:rPr lang="en-US" sz="3182" b="1" spc="19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1. Zaświadczenia- </a:t>
            </a:r>
            <a:r>
              <a:rPr lang="en-US" sz="3182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dostajecie je przy każdej udzielonej pomocy. Wystarczy zsumować wartość pomocy z zaświadczeń</a:t>
            </a:r>
          </a:p>
          <a:p>
            <a:pPr algn="l">
              <a:lnSpc>
                <a:spcPts val="4901"/>
              </a:lnSpc>
            </a:pPr>
            <a:endParaRPr lang="en-US" sz="3182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4901"/>
              </a:lnSpc>
            </a:pPr>
            <a:r>
              <a:rPr lang="en-US" sz="3182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i/lub</a:t>
            </a:r>
          </a:p>
          <a:p>
            <a:pPr algn="l">
              <a:lnSpc>
                <a:spcPts val="4901"/>
              </a:lnSpc>
            </a:pPr>
            <a:endParaRPr lang="en-US" sz="3182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4901"/>
              </a:lnSpc>
            </a:pPr>
            <a:r>
              <a:rPr lang="en-US" sz="3182" b="1" spc="19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2. System SUDOP (najważniejsze)-</a:t>
            </a:r>
            <a:r>
              <a:rPr lang="en-US" sz="3182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jeżeli nie otrzymaliście zaświadczeń, to wówczas sprawdzacie, czy Wasza organizacja została wpisana do systemu, który rejestruje każdą udzieloną pomoc de minimis: </a:t>
            </a:r>
          </a:p>
          <a:p>
            <a:pPr algn="ctr">
              <a:lnSpc>
                <a:spcPts val="6133"/>
              </a:lnSpc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https://sudop.uokik.gov.pl </a:t>
            </a:r>
          </a:p>
          <a:p>
            <a:pPr algn="l">
              <a:lnSpc>
                <a:spcPts val="6133"/>
              </a:lnSpc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  <a:spcBef>
                <a:spcPct val="0"/>
              </a:spcBef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2064" y="7614240"/>
            <a:ext cx="2611759" cy="1405848"/>
          </a:xfrm>
          <a:custGeom>
            <a:avLst/>
            <a:gdLst/>
            <a:ahLst/>
            <a:cxnLst/>
            <a:rect l="l" t="t" r="r" b="b"/>
            <a:pathLst>
              <a:path w="2611759" h="1405848">
                <a:moveTo>
                  <a:pt x="0" y="0"/>
                </a:moveTo>
                <a:lnTo>
                  <a:pt x="2611759" y="0"/>
                </a:lnTo>
                <a:lnTo>
                  <a:pt x="2611759" y="1405847"/>
                </a:lnTo>
                <a:lnTo>
                  <a:pt x="0" y="1405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4501064" cy="10287000"/>
          </a:xfrm>
          <a:custGeom>
            <a:avLst/>
            <a:gdLst/>
            <a:ahLst/>
            <a:cxnLst/>
            <a:rect l="l" t="t" r="r" b="b"/>
            <a:pathLst>
              <a:path w="14501064" h="10287000">
                <a:moveTo>
                  <a:pt x="0" y="0"/>
                </a:moveTo>
                <a:lnTo>
                  <a:pt x="14501064" y="0"/>
                </a:lnTo>
                <a:lnTo>
                  <a:pt x="145010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r="-62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540879" y="7376027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028700" y="3261227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-95121" y="2164365"/>
            <a:ext cx="8525973" cy="4692500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94828" y="3300748"/>
            <a:ext cx="7596820" cy="213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6"/>
              </a:lnSpc>
            </a:pPr>
            <a:r>
              <a:rPr lang="en-US" sz="5099" b="1" spc="3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SUDOP - </a:t>
            </a:r>
          </a:p>
          <a:p>
            <a:pPr algn="l">
              <a:lnSpc>
                <a:spcPts val="8516"/>
              </a:lnSpc>
            </a:pPr>
            <a:r>
              <a:rPr lang="en-US" sz="5099" b="1" spc="3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KROK PO KROKU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24168" y="0"/>
            <a:ext cx="8663832" cy="10287000"/>
          </a:xfrm>
          <a:custGeom>
            <a:avLst/>
            <a:gdLst/>
            <a:ahLst/>
            <a:cxnLst/>
            <a:rect l="l" t="t" r="r" b="b"/>
            <a:pathLst>
              <a:path w="8663832" h="10287000">
                <a:moveTo>
                  <a:pt x="0" y="0"/>
                </a:moveTo>
                <a:lnTo>
                  <a:pt x="8663832" y="0"/>
                </a:lnTo>
                <a:lnTo>
                  <a:pt x="86638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67374" r="-1050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01753" y="8793589"/>
            <a:ext cx="2611759" cy="1405848"/>
          </a:xfrm>
          <a:custGeom>
            <a:avLst/>
            <a:gdLst/>
            <a:ahLst/>
            <a:cxnLst/>
            <a:rect l="l" t="t" r="r" b="b"/>
            <a:pathLst>
              <a:path w="2611759" h="1405848">
                <a:moveTo>
                  <a:pt x="0" y="0"/>
                </a:moveTo>
                <a:lnTo>
                  <a:pt x="2611759" y="0"/>
                </a:lnTo>
                <a:lnTo>
                  <a:pt x="2611759" y="1405848"/>
                </a:lnTo>
                <a:lnTo>
                  <a:pt x="0" y="1405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407211" y="7376027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601753" y="307159"/>
            <a:ext cx="8777587" cy="1083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1"/>
              </a:lnSpc>
            </a:pPr>
            <a:endParaRPr/>
          </a:p>
          <a:p>
            <a:pPr marL="670166" lvl="1" indent="-335083" algn="l">
              <a:lnSpc>
                <a:spcPts val="4780"/>
              </a:lnSpc>
              <a:buAutoNum type="arabicPeriod"/>
            </a:pP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Wejdź na </a:t>
            </a:r>
            <a:r>
              <a:rPr lang="en-US" sz="3104" b="1" spc="18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SUDOP </a:t>
            </a: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www.sudop.uokik.gov.pl  </a:t>
            </a:r>
          </a:p>
          <a:p>
            <a:pPr marL="670166" lvl="1" indent="-335083" algn="l">
              <a:lnSpc>
                <a:spcPts val="4780"/>
              </a:lnSpc>
              <a:buAutoNum type="arabicPeriod"/>
            </a:pP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Wyszukaj swoją organizację </a:t>
            </a:r>
            <a:r>
              <a:rPr lang="en-US" sz="3104" b="1" spc="18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(NIP)</a:t>
            </a:r>
          </a:p>
          <a:p>
            <a:pPr marL="670166" lvl="1" indent="-335083" algn="l">
              <a:lnSpc>
                <a:spcPts val="4780"/>
              </a:lnSpc>
              <a:buAutoNum type="arabicPeriod"/>
            </a:pP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Sprawdź:</a:t>
            </a:r>
          </a:p>
          <a:p>
            <a:pPr marL="1340332" lvl="2" indent="-446777" algn="l">
              <a:lnSpc>
                <a:spcPts val="4780"/>
              </a:lnSpc>
              <a:buFont typeface="Arial"/>
              <a:buChar char="⚬"/>
            </a:pP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wartość pomocy</a:t>
            </a:r>
          </a:p>
          <a:p>
            <a:pPr marL="1340332" lvl="2" indent="-446777" algn="l">
              <a:lnSpc>
                <a:spcPts val="4780"/>
              </a:lnSpc>
              <a:buFont typeface="Arial"/>
              <a:buChar char="⚬"/>
            </a:pP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daty</a:t>
            </a:r>
          </a:p>
          <a:p>
            <a:pPr marL="670166" lvl="1" indent="-335083" algn="l">
              <a:lnSpc>
                <a:spcPts val="4780"/>
              </a:lnSpc>
              <a:buAutoNum type="arabicPeriod"/>
            </a:pP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Zsumuj pomoc </a:t>
            </a:r>
            <a:r>
              <a:rPr lang="en-US" sz="3104" b="1" spc="18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z ostatnich 3 lat</a:t>
            </a:r>
          </a:p>
          <a:p>
            <a:pPr marL="670166" lvl="1" indent="-335083" algn="l">
              <a:lnSpc>
                <a:spcPts val="4780"/>
              </a:lnSpc>
              <a:buAutoNum type="arabicPeriod"/>
            </a:pP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Dodaj wartość wsparcia z projektu</a:t>
            </a:r>
          </a:p>
          <a:p>
            <a:pPr marL="670166" lvl="1" indent="-335083" algn="l">
              <a:lnSpc>
                <a:spcPts val="4780"/>
              </a:lnSpc>
              <a:buAutoNum type="arabicPeriod"/>
            </a:pP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Sprawdź czy </a:t>
            </a:r>
            <a:r>
              <a:rPr lang="en-US" sz="3104" b="1" spc="18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&lt; 300 000 EUR</a:t>
            </a:r>
          </a:p>
          <a:p>
            <a:pPr algn="l">
              <a:lnSpc>
                <a:spcPts val="4780"/>
              </a:lnSpc>
            </a:pPr>
            <a:endParaRPr lang="en-US" sz="3104" b="1" spc="18">
              <a:solidFill>
                <a:srgbClr val="963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4780"/>
              </a:lnSpc>
            </a:pP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✔️</a:t>
            </a:r>
            <a:r>
              <a:rPr lang="en-US" sz="3104" b="1" spc="18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 jeśli nie przekraczacie limitu 300 000 EUR </a:t>
            </a:r>
            <a:r>
              <a:rPr lang="en-US" sz="3104" b="1" spc="18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→ możecie wziąć udziału w naszym projekcie </a:t>
            </a:r>
          </a:p>
          <a:p>
            <a:pPr algn="l">
              <a:lnSpc>
                <a:spcPts val="4780"/>
              </a:lnSpc>
            </a:pPr>
            <a:endParaRPr lang="en-US" sz="3104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4780"/>
              </a:lnSpc>
            </a:pPr>
            <a:endParaRPr lang="en-US" sz="3104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5981"/>
              </a:lnSpc>
            </a:pPr>
            <a:endParaRPr lang="en-US" sz="3104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981"/>
              </a:lnSpc>
            </a:pPr>
            <a:endParaRPr lang="en-US" sz="3104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981"/>
              </a:lnSpc>
              <a:spcBef>
                <a:spcPct val="0"/>
              </a:spcBef>
            </a:pPr>
            <a:endParaRPr lang="en-US" sz="3104" b="1" spc="18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-800100" y="0"/>
            <a:ext cx="10424268" cy="660888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03958" y="8368179"/>
            <a:ext cx="2681322" cy="1443292"/>
          </a:xfrm>
          <a:custGeom>
            <a:avLst/>
            <a:gdLst/>
            <a:ahLst/>
            <a:cxnLst/>
            <a:rect l="l" t="t" r="r" b="b"/>
            <a:pathLst>
              <a:path w="2681322" h="1443292">
                <a:moveTo>
                  <a:pt x="0" y="0"/>
                </a:moveTo>
                <a:lnTo>
                  <a:pt x="2681323" y="0"/>
                </a:lnTo>
                <a:lnTo>
                  <a:pt x="2681323" y="1443292"/>
                </a:lnTo>
                <a:lnTo>
                  <a:pt x="0" y="144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517288" y="83171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-1412879" y="0"/>
            <a:ext cx="15656454" cy="10686355"/>
          </a:xfrm>
          <a:custGeom>
            <a:avLst/>
            <a:gdLst/>
            <a:ahLst/>
            <a:cxnLst/>
            <a:rect l="l" t="t" r="r" b="b"/>
            <a:pathLst>
              <a:path w="15656454" h="10686355">
                <a:moveTo>
                  <a:pt x="0" y="0"/>
                </a:moveTo>
                <a:lnTo>
                  <a:pt x="15656453" y="0"/>
                </a:lnTo>
                <a:lnTo>
                  <a:pt x="15656453" y="10686355"/>
                </a:lnTo>
                <a:lnTo>
                  <a:pt x="0" y="10686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</a:blip>
            <a:stretch>
              <a:fillRect l="-1144" r="-114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9144000" y="2531375"/>
            <a:ext cx="9508727" cy="4893841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10288460" y="3230266"/>
            <a:ext cx="7596820" cy="321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6"/>
              </a:lnSpc>
            </a:pPr>
            <a:r>
              <a:rPr lang="en-US" sz="5099" b="1" spc="3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 MUSICIE ZROBIĆ, ŻEBY PRZYSĄTPIĆ DO PROJEKTU?</a:t>
            </a:r>
          </a:p>
        </p:txBody>
      </p:sp>
      <p:sp>
        <p:nvSpPr>
          <p:cNvPr id="7" name="Freeform 7"/>
          <p:cNvSpPr/>
          <p:nvPr/>
        </p:nvSpPr>
        <p:spPr>
          <a:xfrm>
            <a:off x="10794826" y="7929197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1753" y="8793589"/>
            <a:ext cx="2611759" cy="1405848"/>
          </a:xfrm>
          <a:custGeom>
            <a:avLst/>
            <a:gdLst/>
            <a:ahLst/>
            <a:cxnLst/>
            <a:rect l="l" t="t" r="r" b="b"/>
            <a:pathLst>
              <a:path w="2611759" h="1405848">
                <a:moveTo>
                  <a:pt x="0" y="0"/>
                </a:moveTo>
                <a:lnTo>
                  <a:pt x="2611759" y="0"/>
                </a:lnTo>
                <a:lnTo>
                  <a:pt x="2611759" y="1405848"/>
                </a:lnTo>
                <a:lnTo>
                  <a:pt x="0" y="1405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4407211" y="7376027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42907" y="1213872"/>
            <a:ext cx="9019784" cy="10994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1"/>
              </a:lnSpc>
            </a:pPr>
            <a:endParaRPr/>
          </a:p>
          <a:p>
            <a:pPr marL="711600" lvl="1" indent="-355800" algn="l">
              <a:lnSpc>
                <a:spcPts val="5075"/>
              </a:lnSpc>
              <a:buAutoNum type="arabicPeriod"/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Wypełnić formularz de minimis- </a:t>
            </a:r>
            <a:r>
              <a:rPr lang="en-US" sz="3295" b="1" spc="19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Załącznik nr 6 </a:t>
            </a: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do Regulaminu rekrutacji</a:t>
            </a:r>
          </a:p>
          <a:p>
            <a:pPr marL="711600" lvl="1" indent="-355800" algn="l">
              <a:lnSpc>
                <a:spcPts val="5075"/>
              </a:lnSpc>
              <a:buAutoNum type="arabicPeriod"/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Podać wartość otrzymanej pomocy- </a:t>
            </a:r>
            <a:r>
              <a:rPr lang="en-US" sz="3295" b="1" spc="19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Załącznik nr 7 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963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WZORY DOKUMENTÓW W ZAKŁADCE </a:t>
            </a:r>
          </a:p>
          <a:p>
            <a:pPr algn="ctr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“DO POBRANIA” </a:t>
            </a:r>
          </a:p>
          <a:p>
            <a:pPr algn="ctr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www.dostepnosc360.org 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  <a:spcBef>
                <a:spcPct val="0"/>
              </a:spcBef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-800100" y="0"/>
            <a:ext cx="10424268" cy="660888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624168" y="0"/>
            <a:ext cx="15656454" cy="10686355"/>
          </a:xfrm>
          <a:custGeom>
            <a:avLst/>
            <a:gdLst/>
            <a:ahLst/>
            <a:cxnLst/>
            <a:rect l="l" t="t" r="r" b="b"/>
            <a:pathLst>
              <a:path w="15656454" h="10686355">
                <a:moveTo>
                  <a:pt x="0" y="0"/>
                </a:moveTo>
                <a:lnTo>
                  <a:pt x="15656454" y="0"/>
                </a:lnTo>
                <a:lnTo>
                  <a:pt x="15656454" y="10686355"/>
                </a:lnTo>
                <a:lnTo>
                  <a:pt x="0" y="10686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</a:blip>
            <a:stretch>
              <a:fillRect l="-1144" r="-1144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7462" y="0"/>
            <a:ext cx="15796069" cy="10400128"/>
          </a:xfrm>
          <a:custGeom>
            <a:avLst/>
            <a:gdLst/>
            <a:ahLst/>
            <a:cxnLst/>
            <a:rect l="l" t="t" r="r" b="b"/>
            <a:pathLst>
              <a:path w="15796069" h="10400128">
                <a:moveTo>
                  <a:pt x="0" y="0"/>
                </a:moveTo>
                <a:lnTo>
                  <a:pt x="15796070" y="0"/>
                </a:lnTo>
                <a:lnTo>
                  <a:pt x="15796070" y="10400128"/>
                </a:lnTo>
                <a:lnTo>
                  <a:pt x="0" y="10400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13945" r="-26535" b="-1394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5628608" y="8733542"/>
            <a:ext cx="2280766" cy="1227682"/>
          </a:xfrm>
          <a:custGeom>
            <a:avLst/>
            <a:gdLst/>
            <a:ahLst/>
            <a:cxnLst/>
            <a:rect l="l" t="t" r="r" b="b"/>
            <a:pathLst>
              <a:path w="2280766" h="1227682">
                <a:moveTo>
                  <a:pt x="0" y="0"/>
                </a:moveTo>
                <a:lnTo>
                  <a:pt x="2280766" y="0"/>
                </a:lnTo>
                <a:lnTo>
                  <a:pt x="2280766" y="1227682"/>
                </a:lnTo>
                <a:lnTo>
                  <a:pt x="0" y="1227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143726" y="8078950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0" y="3844887"/>
            <a:ext cx="7094890" cy="3898122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61231" y="4012801"/>
            <a:ext cx="5998111" cy="321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6"/>
              </a:lnSpc>
            </a:pPr>
            <a:r>
              <a:rPr lang="en-US" sz="5099" b="1" spc="3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 JEŚLI PRZEKRACZACIE LIMIT?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63908" y="876300"/>
            <a:ext cx="8326014" cy="1294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1"/>
              </a:lnSpc>
            </a:pPr>
            <a:endParaRPr/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NIE możnemy Wam udzielić pomocy de minimis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➡️ wtedy:</a:t>
            </a:r>
          </a:p>
          <a:p>
            <a:pPr marL="711600" lvl="1" indent="-355800" algn="l">
              <a:lnSpc>
                <a:spcPts val="5075"/>
              </a:lnSpc>
              <a:buFont typeface="Arial"/>
              <a:buChar char="•"/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organizacja nie może skorzystać ze wsparcia w naszym projekcie 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LUB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711600" lvl="1" indent="-355800" algn="l">
              <a:lnSpc>
                <a:spcPts val="5075"/>
              </a:lnSpc>
              <a:buFont typeface="Arial"/>
              <a:buChar char="•"/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trzeba zmniejszyć zakres wsparcia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  <a:spcBef>
                <a:spcPct val="0"/>
              </a:spcBef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912859" y="0"/>
            <a:ext cx="10424268" cy="660888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-192837" y="-56564"/>
            <a:ext cx="9105696" cy="10400128"/>
          </a:xfrm>
          <a:custGeom>
            <a:avLst/>
            <a:gdLst/>
            <a:ahLst/>
            <a:cxnLst/>
            <a:rect l="l" t="t" r="r" b="b"/>
            <a:pathLst>
              <a:path w="9105696" h="10400128">
                <a:moveTo>
                  <a:pt x="0" y="0"/>
                </a:moveTo>
                <a:lnTo>
                  <a:pt x="9105696" y="0"/>
                </a:lnTo>
                <a:lnTo>
                  <a:pt x="9105696" y="10400128"/>
                </a:lnTo>
                <a:lnTo>
                  <a:pt x="0" y="10400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l="-66207" t="-13945" r="-53300" b="-1394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5612724" y="83171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5628608" y="8733542"/>
            <a:ext cx="2280766" cy="1227682"/>
          </a:xfrm>
          <a:custGeom>
            <a:avLst/>
            <a:gdLst/>
            <a:ahLst/>
            <a:cxnLst/>
            <a:rect l="l" t="t" r="r" b="b"/>
            <a:pathLst>
              <a:path w="2280766" h="1227682">
                <a:moveTo>
                  <a:pt x="0" y="0"/>
                </a:moveTo>
                <a:lnTo>
                  <a:pt x="2280766" y="0"/>
                </a:lnTo>
                <a:lnTo>
                  <a:pt x="2280766" y="1227682"/>
                </a:lnTo>
                <a:lnTo>
                  <a:pt x="0" y="1227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00663" y="0"/>
            <a:ext cx="14617093" cy="11052524"/>
          </a:xfrm>
          <a:custGeom>
            <a:avLst/>
            <a:gdLst/>
            <a:ahLst/>
            <a:cxnLst/>
            <a:rect l="l" t="t" r="r" b="b"/>
            <a:pathLst>
              <a:path w="14617093" h="11052524">
                <a:moveTo>
                  <a:pt x="0" y="0"/>
                </a:moveTo>
                <a:lnTo>
                  <a:pt x="14617092" y="0"/>
                </a:lnTo>
                <a:lnTo>
                  <a:pt x="14617092" y="11052524"/>
                </a:lnTo>
                <a:lnTo>
                  <a:pt x="0" y="1105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</a:blip>
            <a:stretch>
              <a:fillRect l="-14640" t="-537" b="-5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9498873" y="2788887"/>
            <a:ext cx="8789127" cy="4381500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435449" y="7936582"/>
            <a:ext cx="3634307" cy="1956261"/>
          </a:xfrm>
          <a:custGeom>
            <a:avLst/>
            <a:gdLst/>
            <a:ahLst/>
            <a:cxnLst/>
            <a:rect l="l" t="t" r="r" b="b"/>
            <a:pathLst>
              <a:path w="3634307" h="1956261">
                <a:moveTo>
                  <a:pt x="0" y="0"/>
                </a:moveTo>
                <a:lnTo>
                  <a:pt x="3634308" y="0"/>
                </a:lnTo>
                <a:lnTo>
                  <a:pt x="3634308" y="1956261"/>
                </a:lnTo>
                <a:lnTo>
                  <a:pt x="0" y="1956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144000" y="7936582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996058" y="3692998"/>
            <a:ext cx="7794757" cy="226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17"/>
              </a:lnSpc>
            </a:pPr>
            <a:r>
              <a:rPr lang="en-US" sz="5399" b="1" spc="37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 TO JEST POMOC </a:t>
            </a:r>
          </a:p>
          <a:p>
            <a:pPr algn="l">
              <a:lnSpc>
                <a:spcPts val="9017"/>
              </a:lnSpc>
            </a:pPr>
            <a:r>
              <a:rPr lang="en-US" sz="5399" b="1" i="1" spc="372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 minimis?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1539" y="-125560"/>
            <a:ext cx="15656461" cy="10412560"/>
          </a:xfrm>
          <a:custGeom>
            <a:avLst/>
            <a:gdLst/>
            <a:ahLst/>
            <a:cxnLst/>
            <a:rect l="l" t="t" r="r" b="b"/>
            <a:pathLst>
              <a:path w="15656461" h="10412560">
                <a:moveTo>
                  <a:pt x="0" y="0"/>
                </a:moveTo>
                <a:lnTo>
                  <a:pt x="15656461" y="0"/>
                </a:lnTo>
                <a:lnTo>
                  <a:pt x="15656461" y="10412560"/>
                </a:lnTo>
                <a:lnTo>
                  <a:pt x="0" y="10412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 l="-8829" t="-4511" b="-45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933339" y="8030618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8357914"/>
            <a:ext cx="2280766" cy="1227682"/>
          </a:xfrm>
          <a:custGeom>
            <a:avLst/>
            <a:gdLst/>
            <a:ahLst/>
            <a:cxnLst/>
            <a:rect l="l" t="t" r="r" b="b"/>
            <a:pathLst>
              <a:path w="2280766" h="1227682">
                <a:moveTo>
                  <a:pt x="0" y="0"/>
                </a:moveTo>
                <a:lnTo>
                  <a:pt x="2280766" y="0"/>
                </a:lnTo>
                <a:lnTo>
                  <a:pt x="2280766" y="1227682"/>
                </a:lnTo>
                <a:lnTo>
                  <a:pt x="0" y="1227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1193110" y="2672656"/>
            <a:ext cx="7094890" cy="3898122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11741500" y="3411850"/>
            <a:ext cx="5998111" cy="213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6"/>
              </a:lnSpc>
            </a:pPr>
            <a:r>
              <a:rPr lang="en-US" sz="5099" b="1" spc="3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NAJCZĘSTSZE BŁĘDY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63908" y="876300"/>
            <a:ext cx="8326014" cy="14227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1"/>
              </a:lnSpc>
            </a:pPr>
            <a:endParaRPr/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❌ „Nie mamy działalności = nie dotyczy”</a:t>
            </a:r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✔️ dotyczy, jeśli jest działalność odpłatna pożytku publicznego!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❌ „To tylko szkolenie, to nie pomoc”</a:t>
            </a:r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✔️ to też pomoc!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❌ „Nie mamy zaświadczeń = nie było pomocy”</a:t>
            </a:r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✔️ trzeba sprawdzić w SUDOP!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  <a:spcBef>
                <a:spcPct val="0"/>
              </a:spcBef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912859" y="0"/>
            <a:ext cx="10424268" cy="660888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612724" y="83171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5675001" y="8733542"/>
            <a:ext cx="2280766" cy="1227682"/>
          </a:xfrm>
          <a:custGeom>
            <a:avLst/>
            <a:gdLst/>
            <a:ahLst/>
            <a:cxnLst/>
            <a:rect l="l" t="t" r="r" b="b"/>
            <a:pathLst>
              <a:path w="2280766" h="1227682">
                <a:moveTo>
                  <a:pt x="0" y="0"/>
                </a:moveTo>
                <a:lnTo>
                  <a:pt x="2280767" y="0"/>
                </a:lnTo>
                <a:lnTo>
                  <a:pt x="2280767" y="1227682"/>
                </a:lnTo>
                <a:lnTo>
                  <a:pt x="0" y="1227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2085238" y="-62780"/>
            <a:ext cx="10998097" cy="10412560"/>
          </a:xfrm>
          <a:custGeom>
            <a:avLst/>
            <a:gdLst/>
            <a:ahLst/>
            <a:cxnLst/>
            <a:rect l="l" t="t" r="r" b="b"/>
            <a:pathLst>
              <a:path w="10998097" h="10412560">
                <a:moveTo>
                  <a:pt x="0" y="0"/>
                </a:moveTo>
                <a:lnTo>
                  <a:pt x="10998097" y="0"/>
                </a:lnTo>
                <a:lnTo>
                  <a:pt x="10998097" y="10412560"/>
                </a:lnTo>
                <a:lnTo>
                  <a:pt x="0" y="10412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</a:blip>
            <a:stretch>
              <a:fillRect l="-12568" t="-4511" r="-42356" b="-45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5773693" y="83171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63908" y="876300"/>
            <a:ext cx="8326014" cy="1354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1"/>
              </a:lnSpc>
            </a:pPr>
            <a:endParaRPr/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Kontakt / wsparcie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Jeśli macie pytania/wątpliwości: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711600" lvl="1" indent="-355800" algn="l">
              <a:lnSpc>
                <a:spcPts val="5075"/>
              </a:lnSpc>
              <a:buFont typeface="Arial"/>
              <a:buChar char="•"/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pomożemy sprawdzić limit</a:t>
            </a:r>
          </a:p>
          <a:p>
            <a:pPr marL="711600" lvl="1" indent="-355800" algn="l">
              <a:lnSpc>
                <a:spcPts val="5075"/>
              </a:lnSpc>
              <a:buFont typeface="Arial"/>
              <a:buChar char="•"/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pomożemy wypełnić formularze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5075"/>
              </a:lnSpc>
            </a:pPr>
            <a:r>
              <a:rPr lang="en-US" sz="3295" b="1" spc="19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PISZCIE</a:t>
            </a:r>
          </a:p>
          <a:p>
            <a:pPr algn="ctr">
              <a:lnSpc>
                <a:spcPts val="5075"/>
              </a:lnSpc>
            </a:pPr>
            <a:r>
              <a:rPr lang="en-US" sz="3295" b="1" spc="19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kontakt@dostepnosc360.org </a:t>
            </a: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075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ctr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351"/>
              </a:lnSpc>
              <a:spcBef>
                <a:spcPct val="0"/>
              </a:spcBef>
            </a:pPr>
            <a:endParaRPr lang="en-US" sz="3295" b="1" spc="19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8912859" y="0"/>
            <a:ext cx="10424268" cy="660888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612724" y="83171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363908" y="8805311"/>
            <a:ext cx="2280766" cy="1227682"/>
          </a:xfrm>
          <a:custGeom>
            <a:avLst/>
            <a:gdLst/>
            <a:ahLst/>
            <a:cxnLst/>
            <a:rect l="l" t="t" r="r" b="b"/>
            <a:pathLst>
              <a:path w="2280766" h="1227682">
                <a:moveTo>
                  <a:pt x="0" y="0"/>
                </a:moveTo>
                <a:lnTo>
                  <a:pt x="2280767" y="0"/>
                </a:lnTo>
                <a:lnTo>
                  <a:pt x="2280767" y="1227682"/>
                </a:lnTo>
                <a:lnTo>
                  <a:pt x="0" y="1227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5612724" y="83171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-4003377" y="-87563"/>
            <a:ext cx="12916235" cy="10526231"/>
          </a:xfrm>
          <a:custGeom>
            <a:avLst/>
            <a:gdLst/>
            <a:ahLst/>
            <a:cxnLst/>
            <a:rect l="l" t="t" r="r" b="b"/>
            <a:pathLst>
              <a:path w="12916235" h="10526231">
                <a:moveTo>
                  <a:pt x="0" y="0"/>
                </a:moveTo>
                <a:lnTo>
                  <a:pt x="12916236" y="0"/>
                </a:lnTo>
                <a:lnTo>
                  <a:pt x="12916236" y="10526230"/>
                </a:lnTo>
                <a:lnTo>
                  <a:pt x="0" y="10526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 l="-14775" t="-4037" b="-176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5612724" y="8078950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9D6D9-2004-2948-335A-3BEEBDDC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DEEEADA-C8C5-D2E9-0280-7E75AA918F28}"/>
              </a:ext>
            </a:extLst>
          </p:cNvPr>
          <p:cNvSpPr/>
          <p:nvPr/>
        </p:nvSpPr>
        <p:spPr>
          <a:xfrm>
            <a:off x="4589445" y="3007651"/>
            <a:ext cx="13088955" cy="6814362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8E1256D-FBF6-3B28-C39D-B64D7841286F}"/>
              </a:ext>
            </a:extLst>
          </p:cNvPr>
          <p:cNvSpPr/>
          <p:nvPr/>
        </p:nvSpPr>
        <p:spPr>
          <a:xfrm>
            <a:off x="7162800" y="3543300"/>
            <a:ext cx="8273610" cy="5029200"/>
          </a:xfrm>
          <a:custGeom>
            <a:avLst/>
            <a:gdLst/>
            <a:ahLst/>
            <a:cxnLst/>
            <a:rect l="l" t="t" r="r" b="b"/>
            <a:pathLst>
              <a:path w="5709377" h="3423396">
                <a:moveTo>
                  <a:pt x="0" y="0"/>
                </a:moveTo>
                <a:lnTo>
                  <a:pt x="5709377" y="0"/>
                </a:lnTo>
                <a:lnTo>
                  <a:pt x="5709377" y="3423396"/>
                </a:lnTo>
                <a:lnTo>
                  <a:pt x="0" y="3423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6B90DF5-4A69-9AF4-2293-2D40D3BB6A3D}"/>
              </a:ext>
            </a:extLst>
          </p:cNvPr>
          <p:cNvSpPr/>
          <p:nvPr/>
        </p:nvSpPr>
        <p:spPr>
          <a:xfrm>
            <a:off x="914400" y="235450"/>
            <a:ext cx="16534864" cy="2542664"/>
          </a:xfrm>
          <a:custGeom>
            <a:avLst/>
            <a:gdLst/>
            <a:ahLst/>
            <a:cxnLst/>
            <a:rect l="l" t="t" r="r" b="b"/>
            <a:pathLst>
              <a:path w="11820160" h="1626054">
                <a:moveTo>
                  <a:pt x="0" y="0"/>
                </a:moveTo>
                <a:lnTo>
                  <a:pt x="11820160" y="0"/>
                </a:lnTo>
                <a:lnTo>
                  <a:pt x="11820160" y="1626054"/>
                </a:lnTo>
                <a:lnTo>
                  <a:pt x="0" y="1626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0FB3E8-8651-2FE5-473B-F744FCA66E91}"/>
              </a:ext>
            </a:extLst>
          </p:cNvPr>
          <p:cNvSpPr/>
          <p:nvPr/>
        </p:nvSpPr>
        <p:spPr>
          <a:xfrm>
            <a:off x="250253" y="7277100"/>
            <a:ext cx="4194404" cy="2257747"/>
          </a:xfrm>
          <a:custGeom>
            <a:avLst/>
            <a:gdLst/>
            <a:ahLst/>
            <a:cxnLst/>
            <a:rect l="l" t="t" r="r" b="b"/>
            <a:pathLst>
              <a:path w="4194404" h="2257747">
                <a:moveTo>
                  <a:pt x="0" y="0"/>
                </a:moveTo>
                <a:lnTo>
                  <a:pt x="4194404" y="0"/>
                </a:lnTo>
                <a:lnTo>
                  <a:pt x="4194404" y="2257747"/>
                </a:lnTo>
                <a:lnTo>
                  <a:pt x="0" y="2257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6149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00100" y="0"/>
            <a:ext cx="4394590" cy="10645846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594490" y="8739780"/>
            <a:ext cx="2638147" cy="1420052"/>
          </a:xfrm>
          <a:custGeom>
            <a:avLst/>
            <a:gdLst/>
            <a:ahLst/>
            <a:cxnLst/>
            <a:rect l="l" t="t" r="r" b="b"/>
            <a:pathLst>
              <a:path w="2638147" h="1420052">
                <a:moveTo>
                  <a:pt x="0" y="0"/>
                </a:moveTo>
                <a:lnTo>
                  <a:pt x="2638147" y="0"/>
                </a:lnTo>
                <a:lnTo>
                  <a:pt x="2638147" y="1420052"/>
                </a:lnTo>
                <a:lnTo>
                  <a:pt x="0" y="1420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3964735" y="1395734"/>
            <a:ext cx="13294565" cy="741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7"/>
              </a:lnSpc>
              <a:spcBef>
                <a:spcPct val="0"/>
              </a:spcBef>
            </a:pP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To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wsparcie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od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państwa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/ UE/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samorządu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/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instytucji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publicznej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pochodzące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ze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środków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publicznych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które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daje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korzyść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(np.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darmowe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szkolenie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) ale ma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niewielką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wartość</a:t>
            </a:r>
            <a:endParaRPr lang="en-US" sz="4206" b="1" spc="25" dirty="0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477"/>
              </a:lnSpc>
              <a:spcBef>
                <a:spcPct val="0"/>
              </a:spcBef>
            </a:pPr>
            <a:endParaRPr lang="en-US" sz="4206" b="1" spc="25" dirty="0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477"/>
              </a:lnSpc>
              <a:spcBef>
                <a:spcPct val="0"/>
              </a:spcBef>
            </a:pP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💡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Przykład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: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szkolenie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, za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które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normalnie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trzeba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zapłacić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→ jest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darmowe</a:t>
            </a:r>
            <a:endParaRPr lang="en-US" sz="4206" b="1" spc="25" dirty="0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477"/>
              </a:lnSpc>
              <a:spcBef>
                <a:spcPct val="0"/>
              </a:spcBef>
            </a:pPr>
            <a:endParaRPr lang="en-US" sz="4206" b="1" spc="25" dirty="0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477"/>
              </a:lnSpc>
              <a:spcBef>
                <a:spcPct val="0"/>
              </a:spcBef>
            </a:pP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➡️ to jest </a:t>
            </a:r>
            <a:r>
              <a:rPr lang="pl-PL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przykład </a:t>
            </a:r>
            <a:r>
              <a:rPr lang="en-US" sz="4206" b="1" spc="25" dirty="0" err="1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pomoc</a:t>
            </a:r>
            <a:r>
              <a:rPr lang="pl-PL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y</a:t>
            </a:r>
            <a:r>
              <a:rPr lang="en-US" sz="4206" b="1" spc="25" dirty="0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206" b="1" i="1" spc="25" dirty="0">
                <a:solidFill>
                  <a:srgbClr val="07316B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de minimis</a:t>
            </a:r>
          </a:p>
        </p:txBody>
      </p:sp>
      <p:sp>
        <p:nvSpPr>
          <p:cNvPr id="5" name="Freeform 5"/>
          <p:cNvSpPr/>
          <p:nvPr/>
        </p:nvSpPr>
        <p:spPr>
          <a:xfrm>
            <a:off x="301800" y="42023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7185" y="7682689"/>
            <a:ext cx="3579784" cy="1926912"/>
          </a:xfrm>
          <a:custGeom>
            <a:avLst/>
            <a:gdLst/>
            <a:ahLst/>
            <a:cxnLst/>
            <a:rect l="l" t="t" r="r" b="b"/>
            <a:pathLst>
              <a:path w="3579784" h="1926912">
                <a:moveTo>
                  <a:pt x="0" y="0"/>
                </a:moveTo>
                <a:lnTo>
                  <a:pt x="3579784" y="0"/>
                </a:lnTo>
                <a:lnTo>
                  <a:pt x="3579784" y="1926912"/>
                </a:lnTo>
                <a:lnTo>
                  <a:pt x="0" y="1926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01800" y="42023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666479" y="0"/>
            <a:ext cx="14693001" cy="10506456"/>
          </a:xfrm>
          <a:custGeom>
            <a:avLst/>
            <a:gdLst/>
            <a:ahLst/>
            <a:cxnLst/>
            <a:rect l="l" t="t" r="r" b="b"/>
            <a:pathLst>
              <a:path w="14693001" h="10506456">
                <a:moveTo>
                  <a:pt x="0" y="0"/>
                </a:moveTo>
                <a:lnTo>
                  <a:pt x="14693001" y="0"/>
                </a:lnTo>
                <a:lnTo>
                  <a:pt x="14693001" y="10506456"/>
                </a:lnTo>
                <a:lnTo>
                  <a:pt x="0" y="1050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2000"/>
            </a:blip>
            <a:stretch>
              <a:fillRect l="-732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0" y="2569981"/>
            <a:ext cx="8789127" cy="4381500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97185" y="2902592"/>
            <a:ext cx="7794757" cy="341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17"/>
              </a:lnSpc>
            </a:pPr>
            <a:r>
              <a:rPr lang="en-US" sz="5399" b="1" spc="37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DLACZEGO POMOC </a:t>
            </a:r>
          </a:p>
          <a:p>
            <a:pPr algn="l">
              <a:lnSpc>
                <a:spcPts val="9017"/>
              </a:lnSpc>
            </a:pPr>
            <a:r>
              <a:rPr lang="en-US" sz="5399" b="1" i="1" spc="372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 minimis </a:t>
            </a:r>
            <a:r>
              <a:rPr lang="en-US" sz="5399" b="1" spc="37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MOŻE WAS DOTYCZYĆ?</a:t>
            </a:r>
          </a:p>
        </p:txBody>
      </p:sp>
      <p:sp>
        <p:nvSpPr>
          <p:cNvPr id="7" name="Freeform 7"/>
          <p:cNvSpPr/>
          <p:nvPr/>
        </p:nvSpPr>
        <p:spPr>
          <a:xfrm>
            <a:off x="4666479" y="7705008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00100" y="0"/>
            <a:ext cx="4394590" cy="10645846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964735" y="8090061"/>
            <a:ext cx="3400746" cy="1830540"/>
          </a:xfrm>
          <a:custGeom>
            <a:avLst/>
            <a:gdLst/>
            <a:ahLst/>
            <a:cxnLst/>
            <a:rect l="l" t="t" r="r" b="b"/>
            <a:pathLst>
              <a:path w="3400746" h="1830540">
                <a:moveTo>
                  <a:pt x="0" y="0"/>
                </a:moveTo>
                <a:lnTo>
                  <a:pt x="3400747" y="0"/>
                </a:lnTo>
                <a:lnTo>
                  <a:pt x="3400747" y="1830540"/>
                </a:lnTo>
                <a:lnTo>
                  <a:pt x="0" y="183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3964735" y="986159"/>
            <a:ext cx="13294565" cy="7343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7"/>
              </a:lnSpc>
            </a:pPr>
            <a:r>
              <a:rPr lang="en-US" sz="4206" b="1" spc="25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Jeżeli Wasza organizacja:</a:t>
            </a:r>
          </a:p>
          <a:p>
            <a:pPr marL="908085" lvl="1" indent="-454043" algn="l">
              <a:lnSpc>
                <a:spcPts val="6477"/>
              </a:lnSpc>
              <a:buFont typeface="Arial"/>
              <a:buChar char="•"/>
            </a:pPr>
            <a:r>
              <a:rPr lang="en-US" sz="4206" b="1" spc="25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prowadzi </a:t>
            </a:r>
            <a:r>
              <a:rPr lang="en-US" sz="4206" b="1" spc="25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odpłatną działalność pożytku publicznego i/lub działalność gospodarczą </a:t>
            </a:r>
            <a:r>
              <a:rPr lang="en-US" sz="4206" b="1" spc="25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   ➡️ w takim przypadku jest traktowana jako przedsiębiorca</a:t>
            </a:r>
          </a:p>
          <a:p>
            <a:pPr algn="l">
              <a:lnSpc>
                <a:spcPts val="6477"/>
              </a:lnSpc>
            </a:pPr>
            <a:endParaRPr lang="en-US" sz="4206" b="1" spc="25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477"/>
              </a:lnSpc>
            </a:pPr>
            <a:r>
              <a:rPr lang="en-US" sz="4206" b="1" spc="25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Dlatego: udział w naszym projekcie może być pomocą </a:t>
            </a:r>
            <a:r>
              <a:rPr lang="en-US" sz="4206" b="1" i="1" spc="25">
                <a:solidFill>
                  <a:srgbClr val="07316B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de minimis</a:t>
            </a:r>
          </a:p>
          <a:p>
            <a:pPr algn="l">
              <a:lnSpc>
                <a:spcPts val="6477"/>
              </a:lnSpc>
              <a:spcBef>
                <a:spcPct val="0"/>
              </a:spcBef>
            </a:pPr>
            <a:endParaRPr lang="en-US" sz="4206" b="1" i="1" spc="25">
              <a:solidFill>
                <a:srgbClr val="07316B"/>
              </a:solidFill>
              <a:latin typeface="Arial Bold Italics"/>
              <a:ea typeface="Arial Bold Italics"/>
              <a:cs typeface="Arial Bold Italics"/>
              <a:sym typeface="Arial Bold Itali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1800" y="42023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00100" y="0"/>
            <a:ext cx="4394590" cy="10645846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4227889" y="476893"/>
            <a:ext cx="13769161" cy="1016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8"/>
              </a:lnSpc>
            </a:pPr>
            <a:r>
              <a:rPr lang="en-US" sz="4356" b="1" spc="26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Jeżeli w </a:t>
            </a:r>
            <a:r>
              <a:rPr lang="en-US" sz="4356" b="1" spc="26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statucie</a:t>
            </a:r>
            <a:r>
              <a:rPr lang="en-US" sz="4356" b="1" spc="26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Waszej organizacji </a:t>
            </a:r>
            <a:r>
              <a:rPr lang="en-US" sz="4356" b="1" spc="26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jest zapis, że możecie prowadzić odpłatną działalność pożytku publicznego</a:t>
            </a:r>
            <a:r>
              <a:rPr lang="en-US" sz="4356" b="1" spc="26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i/lub macie </a:t>
            </a:r>
            <a:r>
              <a:rPr lang="en-US" sz="4356" b="1" spc="26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wpis do rejestru przedsiębiorców</a:t>
            </a:r>
            <a:r>
              <a:rPr lang="en-US" sz="4356" b="1" spc="26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i Wasza organizacja prowadzi działalność publiczną, to udział w projekcie będzie oznaczał dla Was udzielenie pomocy de minimis.</a:t>
            </a:r>
          </a:p>
          <a:p>
            <a:pPr algn="l">
              <a:lnSpc>
                <a:spcPts val="6708"/>
              </a:lnSpc>
            </a:pPr>
            <a:endParaRPr lang="en-US" sz="4356" b="1" spc="26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708"/>
              </a:lnSpc>
            </a:pPr>
            <a:r>
              <a:rPr lang="en-US" sz="4356" b="1" spc="26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 dalszej części prezentacji tłumaczymy, co to znaczy! :) </a:t>
            </a:r>
          </a:p>
          <a:p>
            <a:pPr algn="l">
              <a:lnSpc>
                <a:spcPts val="6708"/>
              </a:lnSpc>
            </a:pPr>
            <a:endParaRPr lang="en-US" sz="4356" b="1" spc="26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708"/>
              </a:lnSpc>
            </a:pPr>
            <a:endParaRPr lang="en-US" sz="4356" b="1" spc="26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708"/>
              </a:lnSpc>
              <a:spcBef>
                <a:spcPct val="0"/>
              </a:spcBef>
            </a:pPr>
            <a:endParaRPr lang="en-US" sz="4356" b="1" spc="26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155968" y="7994368"/>
            <a:ext cx="3400746" cy="1830540"/>
          </a:xfrm>
          <a:custGeom>
            <a:avLst/>
            <a:gdLst/>
            <a:ahLst/>
            <a:cxnLst/>
            <a:rect l="l" t="t" r="r" b="b"/>
            <a:pathLst>
              <a:path w="3400746" h="1830540">
                <a:moveTo>
                  <a:pt x="0" y="0"/>
                </a:moveTo>
                <a:lnTo>
                  <a:pt x="3400746" y="0"/>
                </a:lnTo>
                <a:lnTo>
                  <a:pt x="3400746" y="1830541"/>
                </a:lnTo>
                <a:lnTo>
                  <a:pt x="0" y="1830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301800" y="42023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1504" y="8066138"/>
            <a:ext cx="3400746" cy="1830540"/>
          </a:xfrm>
          <a:custGeom>
            <a:avLst/>
            <a:gdLst/>
            <a:ahLst/>
            <a:cxnLst/>
            <a:rect l="l" t="t" r="r" b="b"/>
            <a:pathLst>
              <a:path w="3400746" h="1830540">
                <a:moveTo>
                  <a:pt x="0" y="0"/>
                </a:moveTo>
                <a:lnTo>
                  <a:pt x="3400747" y="0"/>
                </a:lnTo>
                <a:lnTo>
                  <a:pt x="3400747" y="1830540"/>
                </a:lnTo>
                <a:lnTo>
                  <a:pt x="0" y="183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01800" y="42023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125787" y="0"/>
            <a:ext cx="12352120" cy="10287000"/>
          </a:xfrm>
          <a:custGeom>
            <a:avLst/>
            <a:gdLst/>
            <a:ahLst/>
            <a:cxnLst/>
            <a:rect l="l" t="t" r="r" b="b"/>
            <a:pathLst>
              <a:path w="12352120" h="10287000">
                <a:moveTo>
                  <a:pt x="0" y="0"/>
                </a:moveTo>
                <a:lnTo>
                  <a:pt x="12352120" y="0"/>
                </a:lnTo>
                <a:lnTo>
                  <a:pt x="123521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 l="-12500" r="-1250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0" y="2569981"/>
            <a:ext cx="8789127" cy="4381500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97185" y="2902592"/>
            <a:ext cx="7794757" cy="341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17"/>
              </a:lnSpc>
            </a:pPr>
            <a:r>
              <a:rPr lang="en-US" sz="5399" b="1" spc="37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JAK LICZYMY LIMIT POMOCY </a:t>
            </a:r>
          </a:p>
          <a:p>
            <a:pPr algn="l">
              <a:lnSpc>
                <a:spcPts val="9017"/>
              </a:lnSpc>
            </a:pPr>
            <a:r>
              <a:rPr lang="en-US" sz="5399" b="1" i="1" spc="372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 minimis?</a:t>
            </a:r>
          </a:p>
        </p:txBody>
      </p:sp>
      <p:sp>
        <p:nvSpPr>
          <p:cNvPr id="7" name="Freeform 7"/>
          <p:cNvSpPr/>
          <p:nvPr/>
        </p:nvSpPr>
        <p:spPr>
          <a:xfrm>
            <a:off x="6125787" y="7705008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00100" y="0"/>
            <a:ext cx="4394590" cy="10645846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429446" y="8555376"/>
            <a:ext cx="2611759" cy="1405848"/>
          </a:xfrm>
          <a:custGeom>
            <a:avLst/>
            <a:gdLst/>
            <a:ahLst/>
            <a:cxnLst/>
            <a:rect l="l" t="t" r="r" b="b"/>
            <a:pathLst>
              <a:path w="2611759" h="1405848">
                <a:moveTo>
                  <a:pt x="0" y="0"/>
                </a:moveTo>
                <a:lnTo>
                  <a:pt x="2611759" y="0"/>
                </a:lnTo>
                <a:lnTo>
                  <a:pt x="2611759" y="1405848"/>
                </a:lnTo>
                <a:lnTo>
                  <a:pt x="0" y="1405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429446" y="418408"/>
            <a:ext cx="12588422" cy="1005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33"/>
              </a:lnSpc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Limit pomocy de minimis</a:t>
            </a:r>
          </a:p>
          <a:p>
            <a:pPr algn="l">
              <a:lnSpc>
                <a:spcPts val="6133"/>
              </a:lnSpc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Maksymalnie: </a:t>
            </a:r>
            <a:r>
              <a:rPr lang="en-US" sz="3982" b="1" spc="23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300 000 EUR (ok. 1,3 mln zł)</a:t>
            </a: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     ➡️ dla jednego podmiotu</a:t>
            </a:r>
          </a:p>
          <a:p>
            <a:pPr algn="l">
              <a:lnSpc>
                <a:spcPts val="6133"/>
              </a:lnSpc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W jakim okresie liczy się limit?</a:t>
            </a:r>
          </a:p>
          <a:p>
            <a:pPr algn="l">
              <a:lnSpc>
                <a:spcPts val="6133"/>
              </a:lnSpc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👉 Liczymy </a:t>
            </a:r>
            <a:r>
              <a:rPr lang="en-US" sz="3982" b="1" spc="23">
                <a:solidFill>
                  <a:srgbClr val="963000"/>
                </a:solidFill>
                <a:latin typeface="Arial Bold"/>
                <a:ea typeface="Arial Bold"/>
                <a:cs typeface="Arial Bold"/>
                <a:sym typeface="Arial Bold"/>
              </a:rPr>
              <a:t>3 lata wstecz (krocząco)</a:t>
            </a: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 od daty podpisania umowy przystąpienia do naszego projektu, pomoc z ostatnich 3 lat (co do dnia) </a:t>
            </a:r>
          </a:p>
          <a:p>
            <a:pPr algn="l">
              <a:lnSpc>
                <a:spcPts val="6133"/>
              </a:lnSpc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</a:pPr>
            <a:r>
              <a:rPr lang="en-US" sz="3982" b="1" spc="23">
                <a:solidFill>
                  <a:srgbClr val="07316B"/>
                </a:solidFill>
                <a:latin typeface="Arial Bold"/>
                <a:ea typeface="Arial Bold"/>
                <a:cs typeface="Arial Bold"/>
                <a:sym typeface="Arial Bold"/>
              </a:rPr>
              <a:t>❗ To NIE są lata kalendarzowe ani podatkowe</a:t>
            </a:r>
          </a:p>
          <a:p>
            <a:pPr algn="l">
              <a:lnSpc>
                <a:spcPts val="6133"/>
              </a:lnSpc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33"/>
              </a:lnSpc>
              <a:spcBef>
                <a:spcPct val="0"/>
              </a:spcBef>
            </a:pPr>
            <a:endParaRPr lang="en-US" sz="3982" b="1" spc="23">
              <a:solidFill>
                <a:srgbClr val="07316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1800" y="4202363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4"/>
                </a:lnTo>
                <a:lnTo>
                  <a:pt x="0" y="188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05649" y="-153265"/>
            <a:ext cx="15670191" cy="10440265"/>
          </a:xfrm>
          <a:custGeom>
            <a:avLst/>
            <a:gdLst/>
            <a:ahLst/>
            <a:cxnLst/>
            <a:rect l="l" t="t" r="r" b="b"/>
            <a:pathLst>
              <a:path w="15670191" h="10440265">
                <a:moveTo>
                  <a:pt x="0" y="0"/>
                </a:moveTo>
                <a:lnTo>
                  <a:pt x="15670191" y="0"/>
                </a:lnTo>
                <a:lnTo>
                  <a:pt x="15670191" y="10440265"/>
                </a:lnTo>
                <a:lnTo>
                  <a:pt x="0" y="10440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113525" y="8076885"/>
            <a:ext cx="2611759" cy="1405848"/>
          </a:xfrm>
          <a:custGeom>
            <a:avLst/>
            <a:gdLst/>
            <a:ahLst/>
            <a:cxnLst/>
            <a:rect l="l" t="t" r="r" b="b"/>
            <a:pathLst>
              <a:path w="2611759" h="1405848">
                <a:moveTo>
                  <a:pt x="0" y="0"/>
                </a:moveTo>
                <a:lnTo>
                  <a:pt x="2611759" y="0"/>
                </a:lnTo>
                <a:lnTo>
                  <a:pt x="2611759" y="1405847"/>
                </a:lnTo>
                <a:lnTo>
                  <a:pt x="0" y="1405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8794494" y="7838672"/>
            <a:ext cx="3139166" cy="1882273"/>
          </a:xfrm>
          <a:custGeom>
            <a:avLst/>
            <a:gdLst/>
            <a:ahLst/>
            <a:cxnLst/>
            <a:rect l="l" t="t" r="r" b="b"/>
            <a:pathLst>
              <a:path w="3139166" h="1882273">
                <a:moveTo>
                  <a:pt x="0" y="0"/>
                </a:moveTo>
                <a:lnTo>
                  <a:pt x="3139166" y="0"/>
                </a:lnTo>
                <a:lnTo>
                  <a:pt x="3139166" y="1882273"/>
                </a:lnTo>
                <a:lnTo>
                  <a:pt x="0" y="1882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8398411" y="2450365"/>
            <a:ext cx="9889589" cy="4692500"/>
          </a:xfrm>
          <a:prstGeom prst="rect">
            <a:avLst/>
          </a:prstGeom>
          <a:solidFill>
            <a:srgbClr val="FF6712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8794494" y="2938477"/>
            <a:ext cx="9319282" cy="341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17"/>
              </a:lnSpc>
            </a:pPr>
            <a:r>
              <a:rPr lang="en-US" sz="5399" b="1" spc="37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 BĘDZIE POMOCĄ </a:t>
            </a:r>
          </a:p>
          <a:p>
            <a:pPr algn="l">
              <a:lnSpc>
                <a:spcPts val="9017"/>
              </a:lnSpc>
            </a:pPr>
            <a:r>
              <a:rPr lang="en-US" sz="5399" b="1" i="1" spc="372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 minimis  </a:t>
            </a:r>
          </a:p>
          <a:p>
            <a:pPr algn="l">
              <a:lnSpc>
                <a:spcPts val="9017"/>
              </a:lnSpc>
            </a:pPr>
            <a:r>
              <a:rPr lang="en-US" sz="5399" b="1" spc="37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 NASZYM PROJEKCIE?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637</Words>
  <Application>Microsoft Office PowerPoint</Application>
  <PresentationFormat>Niestandardowy</PresentationFormat>
  <Paragraphs>144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Arial Bold Italics</vt:lpstr>
      <vt:lpstr>Poppins Bold</vt:lpstr>
      <vt:lpstr>Arial</vt:lpstr>
      <vt:lpstr>Poppins Bold Italics</vt:lpstr>
      <vt:lpstr>Calibri</vt:lpstr>
      <vt:lpstr>Arial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– DOSTĘPNOŚĆ 360- HOLISTYCZNE WSPARCIE NGO</dc:title>
  <cp:lastModifiedBy>Magdalena Szczudło</cp:lastModifiedBy>
  <cp:revision>1</cp:revision>
  <dcterms:created xsi:type="dcterms:W3CDTF">2006-08-16T00:00:00Z</dcterms:created>
  <dcterms:modified xsi:type="dcterms:W3CDTF">2026-03-27T11:54:07Z</dcterms:modified>
  <dc:identifier>DAHFIYayIqs</dc:identifier>
</cp:coreProperties>
</file>