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Arial Bold" charset="1" panose="020B0704020202020204"/>
      <p:regular r:id="rId23"/>
    </p:embeddedFont>
    <p:embeddedFont>
      <p:font typeface="Poppins Medium" charset="1" panose="00000600000000000000"/>
      <p:regular r:id="rId24"/>
    </p:embeddedFont>
    <p:embeddedFont>
      <p:font typeface="Poppins Italics" charset="1" panose="00000500000000000000"/>
      <p:regular r:id="rId25"/>
    </p:embeddedFont>
    <p:embeddedFont>
      <p:font typeface="Open Sans Bold" charset="1" panose="020B0806030504020204"/>
      <p:regular r:id="rId26"/>
    </p:embeddedFont>
    <p:embeddedFont>
      <p:font typeface="Poppins Bold" charset="1" panose="00000800000000000000"/>
      <p:regular r:id="rId27"/>
    </p:embeddedFont>
    <p:embeddedFont>
      <p:font typeface="IBM Plex Sans Hebrew Bold" charset="1" panose="020B0803050203000203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6.fntdata"/><Relationship Id="rId8" Type="http://schemas.openxmlformats.org/officeDocument/2006/relationships/slide" Target="slides/slide3.xml"/><Relationship Id="rId21" Type="http://schemas.openxmlformats.org/officeDocument/2006/relationships/slide" Target="slides/slide16.xml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5.fntdata"/><Relationship Id="rId7" Type="http://schemas.openxmlformats.org/officeDocument/2006/relationships/slide" Target="slides/slide2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slide" Target="slides/slide15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24" Type="http://schemas.openxmlformats.org/officeDocument/2006/relationships/font" Target="fonts/font24.fntdata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font" Target="fonts/font23.fntdata"/><Relationship Id="rId28" Type="http://schemas.openxmlformats.org/officeDocument/2006/relationships/font" Target="fonts/font28.fntdata"/><Relationship Id="rId5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ustomXml" Target="../customXml/item3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7.fntdata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png" Type="http://schemas.openxmlformats.org/officeDocument/2006/relationships/image"/><Relationship Id="rId11" Target="../media/image1.png" Type="http://schemas.openxmlformats.org/officeDocument/2006/relationships/image"/><Relationship Id="rId2" Target="../media/image20.png" Type="http://schemas.openxmlformats.org/officeDocument/2006/relationships/image"/><Relationship Id="rId3" Target="../media/image21.sv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Relationship Id="rId5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3.pn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3.png" Type="http://schemas.openxmlformats.org/officeDocument/2006/relationships/image"/><Relationship Id="rId5" Target="../media/image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1.png" Type="http://schemas.openxmlformats.org/officeDocument/2006/relationships/image"/><Relationship Id="rId7" Target="../media/image12.png" Type="http://schemas.openxmlformats.org/officeDocument/2006/relationships/image"/><Relationship Id="rId8" Target="../media/image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3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3.png" Type="http://schemas.openxmlformats.org/officeDocument/2006/relationships/image"/><Relationship Id="rId9" Target="../media/image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1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1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1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1820160" y="416163"/>
            <a:ext cx="5709377" cy="9454674"/>
          </a:xfrm>
          <a:prstGeom prst="rect">
            <a:avLst/>
          </a:prstGeom>
          <a:solidFill>
            <a:srgbClr val="FF6712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1820160" y="3431802"/>
            <a:ext cx="5709377" cy="3423396"/>
          </a:xfrm>
          <a:custGeom>
            <a:avLst/>
            <a:gdLst/>
            <a:ahLst/>
            <a:cxnLst/>
            <a:rect r="r" b="b" t="t" l="l"/>
            <a:pathLst>
              <a:path h="3423396" w="5709377">
                <a:moveTo>
                  <a:pt x="0" y="0"/>
                </a:moveTo>
                <a:lnTo>
                  <a:pt x="5709377" y="0"/>
                </a:lnTo>
                <a:lnTo>
                  <a:pt x="5709377" y="3423396"/>
                </a:lnTo>
                <a:lnTo>
                  <a:pt x="0" y="3423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9175" y="416163"/>
            <a:ext cx="11710985" cy="1611035"/>
          </a:xfrm>
          <a:custGeom>
            <a:avLst/>
            <a:gdLst/>
            <a:ahLst/>
            <a:cxnLst/>
            <a:rect r="r" b="b" t="t" l="l"/>
            <a:pathLst>
              <a:path h="1611035" w="11710985">
                <a:moveTo>
                  <a:pt x="0" y="0"/>
                </a:moveTo>
                <a:lnTo>
                  <a:pt x="11710985" y="0"/>
                </a:lnTo>
                <a:lnTo>
                  <a:pt x="11710985" y="1611035"/>
                </a:lnTo>
                <a:lnTo>
                  <a:pt x="0" y="161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95040" y="7876735"/>
            <a:ext cx="4040334" cy="2174815"/>
          </a:xfrm>
          <a:custGeom>
            <a:avLst/>
            <a:gdLst/>
            <a:ahLst/>
            <a:cxnLst/>
            <a:rect r="r" b="b" t="t" l="l"/>
            <a:pathLst>
              <a:path h="2174815" w="4040334">
                <a:moveTo>
                  <a:pt x="0" y="0"/>
                </a:moveTo>
                <a:lnTo>
                  <a:pt x="4040334" y="0"/>
                </a:lnTo>
                <a:lnTo>
                  <a:pt x="4040334" y="2174815"/>
                </a:lnTo>
                <a:lnTo>
                  <a:pt x="0" y="2174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90897" y="2410265"/>
            <a:ext cx="9366185" cy="5466470"/>
            <a:chOff x="0" y="0"/>
            <a:chExt cx="12488247" cy="728862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57150"/>
              <a:ext cx="9586644" cy="7014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60"/>
                </a:lnSpc>
              </a:pP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076800"/>
              <a:ext cx="12488247" cy="40015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711"/>
                </a:lnSpc>
              </a:pPr>
              <a:r>
                <a:rPr lang="en-US" sz="7275" spc="43" b="true">
                  <a:solidFill>
                    <a:srgbClr val="FF6712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DOSTĘPNOŚĆ 360- HOLISTYCZNE WSPARCIE NGO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6760942"/>
              <a:ext cx="12032077" cy="5276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20"/>
                </a:lnSpc>
              </a:pP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047750" y="-600075"/>
            <a:ext cx="3139166" cy="11487150"/>
          </a:xfrm>
          <a:prstGeom prst="rect">
            <a:avLst/>
          </a:prstGeom>
          <a:solidFill>
            <a:srgbClr val="FF6712"/>
          </a:solidFill>
        </p:spPr>
      </p:sp>
      <p:sp>
        <p:nvSpPr>
          <p:cNvPr name="AutoShape 3" id="3"/>
          <p:cNvSpPr/>
          <p:nvPr/>
        </p:nvSpPr>
        <p:spPr>
          <a:xfrm rot="0">
            <a:off x="17640300" y="-19050"/>
            <a:ext cx="647700" cy="628650"/>
          </a:xfrm>
          <a:prstGeom prst="rect">
            <a:avLst/>
          </a:prstGeom>
          <a:solidFill>
            <a:srgbClr val="FF6712"/>
          </a:solidFill>
        </p:spPr>
      </p:sp>
      <p:sp>
        <p:nvSpPr>
          <p:cNvPr name="Freeform 4" id="4"/>
          <p:cNvSpPr/>
          <p:nvPr/>
        </p:nvSpPr>
        <p:spPr>
          <a:xfrm flipH="false" flipV="false" rot="147652">
            <a:off x="2573274" y="5875458"/>
            <a:ext cx="2654930" cy="2850226"/>
          </a:xfrm>
          <a:custGeom>
            <a:avLst/>
            <a:gdLst/>
            <a:ahLst/>
            <a:cxnLst/>
            <a:rect r="r" b="b" t="t" l="l"/>
            <a:pathLst>
              <a:path h="2850226" w="2654930">
                <a:moveTo>
                  <a:pt x="0" y="0"/>
                </a:moveTo>
                <a:lnTo>
                  <a:pt x="2654931" y="0"/>
                </a:lnTo>
                <a:lnTo>
                  <a:pt x="2654931" y="2850227"/>
                </a:lnTo>
                <a:lnTo>
                  <a:pt x="0" y="2850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945718" y="4187535"/>
            <a:ext cx="2828850" cy="2850226"/>
          </a:xfrm>
          <a:custGeom>
            <a:avLst/>
            <a:gdLst/>
            <a:ahLst/>
            <a:cxnLst/>
            <a:rect r="r" b="b" t="t" l="l"/>
            <a:pathLst>
              <a:path h="2850226" w="2828850">
                <a:moveTo>
                  <a:pt x="0" y="0"/>
                </a:moveTo>
                <a:lnTo>
                  <a:pt x="2828849" y="0"/>
                </a:lnTo>
                <a:lnTo>
                  <a:pt x="2828849" y="2850226"/>
                </a:lnTo>
                <a:lnTo>
                  <a:pt x="0" y="2850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602156" y="2049427"/>
            <a:ext cx="2515286" cy="2838122"/>
          </a:xfrm>
          <a:custGeom>
            <a:avLst/>
            <a:gdLst/>
            <a:ahLst/>
            <a:cxnLst/>
            <a:rect r="r" b="b" t="t" l="l"/>
            <a:pathLst>
              <a:path h="2838122" w="2515286">
                <a:moveTo>
                  <a:pt x="0" y="0"/>
                </a:moveTo>
                <a:lnTo>
                  <a:pt x="2515286" y="0"/>
                </a:lnTo>
                <a:lnTo>
                  <a:pt x="2515286" y="2838122"/>
                </a:lnTo>
                <a:lnTo>
                  <a:pt x="0" y="28381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425700" y="772749"/>
            <a:ext cx="3538450" cy="2490184"/>
          </a:xfrm>
          <a:custGeom>
            <a:avLst/>
            <a:gdLst/>
            <a:ahLst/>
            <a:cxnLst/>
            <a:rect r="r" b="b" t="t" l="l"/>
            <a:pathLst>
              <a:path h="2490184" w="3538450">
                <a:moveTo>
                  <a:pt x="0" y="0"/>
                </a:moveTo>
                <a:lnTo>
                  <a:pt x="3538450" y="0"/>
                </a:lnTo>
                <a:lnTo>
                  <a:pt x="3538450" y="2490184"/>
                </a:lnTo>
                <a:lnTo>
                  <a:pt x="0" y="24901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266157" y="7949824"/>
            <a:ext cx="3697993" cy="1990541"/>
          </a:xfrm>
          <a:custGeom>
            <a:avLst/>
            <a:gdLst/>
            <a:ahLst/>
            <a:cxnLst/>
            <a:rect r="r" b="b" t="t" l="l"/>
            <a:pathLst>
              <a:path h="1990541" w="3697993">
                <a:moveTo>
                  <a:pt x="0" y="0"/>
                </a:moveTo>
                <a:lnTo>
                  <a:pt x="3697993" y="0"/>
                </a:lnTo>
                <a:lnTo>
                  <a:pt x="3697993" y="1990541"/>
                </a:lnTo>
                <a:lnTo>
                  <a:pt x="0" y="1990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37866" y="4128104"/>
            <a:ext cx="2533133" cy="1518890"/>
          </a:xfrm>
          <a:custGeom>
            <a:avLst/>
            <a:gdLst/>
            <a:ahLst/>
            <a:cxnLst/>
            <a:rect r="r" b="b" t="t" l="l"/>
            <a:pathLst>
              <a:path h="1518890" w="2533133">
                <a:moveTo>
                  <a:pt x="0" y="0"/>
                </a:moveTo>
                <a:lnTo>
                  <a:pt x="2533132" y="0"/>
                </a:lnTo>
                <a:lnTo>
                  <a:pt x="2533132" y="1518890"/>
                </a:lnTo>
                <a:lnTo>
                  <a:pt x="0" y="151889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28700" y="9025467"/>
            <a:ext cx="5744079" cy="1522915"/>
            <a:chOff x="0" y="0"/>
            <a:chExt cx="7658772" cy="2030553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1327687" y="-85725"/>
              <a:ext cx="6331085" cy="1406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b="true" sz="3000" spc="390">
                  <a:solidFill>
                    <a:srgbClr val="FF671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AUDYT DOSTĘPNOŚCI NGO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429843"/>
              <a:ext cx="7658772" cy="6007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27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5288171" y="7749867"/>
            <a:ext cx="4143943" cy="1508433"/>
            <a:chOff x="0" y="0"/>
            <a:chExt cx="5525257" cy="2011243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478916" y="-85725"/>
              <a:ext cx="4567425" cy="1406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b="true" sz="3000" spc="390">
                  <a:solidFill>
                    <a:srgbClr val="FF671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WARSZTATY PRO NGO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1364559"/>
              <a:ext cx="5525257" cy="6007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27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2977467" y="400050"/>
            <a:ext cx="11594201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5500" spc="165" b="true">
                <a:solidFill>
                  <a:srgbClr val="0504A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ŚCIEŻKA ZAAWANSOWANA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8633471" y="5612648"/>
            <a:ext cx="5792229" cy="4674352"/>
            <a:chOff x="0" y="0"/>
            <a:chExt cx="7722972" cy="6232469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545817" y="-76200"/>
              <a:ext cx="7177155" cy="3530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b="true" sz="2999" spc="389">
                  <a:solidFill>
                    <a:srgbClr val="FF671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OPRACOWANIE</a:t>
              </a:r>
            </a:p>
            <a:p>
              <a:pPr algn="ctr">
                <a:lnSpc>
                  <a:spcPts val="4199"/>
                </a:lnSpc>
              </a:pPr>
              <a:r>
                <a:rPr lang="en-US" b="true" sz="2999" spc="389">
                  <a:solidFill>
                    <a:srgbClr val="FF671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I PRZETESTOWANIE ROZWIĄZANIA </a:t>
              </a:r>
            </a:p>
            <a:p>
              <a:pPr algn="ctr">
                <a:lnSpc>
                  <a:spcPts val="4199"/>
                </a:lnSpc>
              </a:pPr>
              <a:r>
                <a:rPr lang="en-US" b="true" sz="2999" spc="389">
                  <a:solidFill>
                    <a:srgbClr val="FF671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 ZAKRESU DOSTĘPNOŚCI 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5631759"/>
              <a:ext cx="6297100" cy="6007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27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4133615" y="4015999"/>
            <a:ext cx="4143943" cy="3607552"/>
            <a:chOff x="0" y="0"/>
            <a:chExt cx="5525257" cy="4810069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478916" y="-85725"/>
              <a:ext cx="4567425" cy="4251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b="true" sz="3000" spc="390">
                  <a:solidFill>
                    <a:srgbClr val="FF671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WDROŻENIE ROZWIĄZANIA W NGO. WSPARCIE FINANSOWE </a:t>
              </a:r>
            </a:p>
            <a:p>
              <a:pPr algn="ctr">
                <a:lnSpc>
                  <a:spcPts val="4200"/>
                </a:lnSpc>
              </a:pPr>
              <a:r>
                <a:rPr lang="en-US" b="true" sz="3000" spc="390">
                  <a:solidFill>
                    <a:srgbClr val="FF671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 PROJEKCIE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4209359"/>
              <a:ext cx="5525257" cy="6007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27"/>
                </a:lnSpc>
              </a:pP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26056" y="730724"/>
            <a:ext cx="15570560" cy="8680587"/>
          </a:xfrm>
          <a:custGeom>
            <a:avLst/>
            <a:gdLst/>
            <a:ahLst/>
            <a:cxnLst/>
            <a:rect r="r" b="b" t="t" l="l"/>
            <a:pathLst>
              <a:path h="8680587" w="15570560">
                <a:moveTo>
                  <a:pt x="0" y="0"/>
                </a:moveTo>
                <a:lnTo>
                  <a:pt x="15570559" y="0"/>
                </a:lnTo>
                <a:lnTo>
                  <a:pt x="15570559" y="8680587"/>
                </a:lnTo>
                <a:lnTo>
                  <a:pt x="0" y="8680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-161699" y="-600075"/>
            <a:ext cx="3139166" cy="11487150"/>
          </a:xfrm>
          <a:prstGeom prst="rect">
            <a:avLst/>
          </a:prstGeom>
          <a:solidFill>
            <a:srgbClr val="FF6712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-161699" y="3857747"/>
            <a:ext cx="3308052" cy="1983539"/>
          </a:xfrm>
          <a:custGeom>
            <a:avLst/>
            <a:gdLst/>
            <a:ahLst/>
            <a:cxnLst/>
            <a:rect r="r" b="b" t="t" l="l"/>
            <a:pathLst>
              <a:path h="1983539" w="3308052">
                <a:moveTo>
                  <a:pt x="0" y="0"/>
                </a:moveTo>
                <a:lnTo>
                  <a:pt x="3308051" y="0"/>
                </a:lnTo>
                <a:lnTo>
                  <a:pt x="3308051" y="1983539"/>
                </a:lnTo>
                <a:lnTo>
                  <a:pt x="0" y="19835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542764" y="8943130"/>
            <a:ext cx="2496618" cy="1343870"/>
          </a:xfrm>
          <a:custGeom>
            <a:avLst/>
            <a:gdLst/>
            <a:ahLst/>
            <a:cxnLst/>
            <a:rect r="r" b="b" t="t" l="l"/>
            <a:pathLst>
              <a:path h="1343870" w="2496618">
                <a:moveTo>
                  <a:pt x="0" y="0"/>
                </a:moveTo>
                <a:lnTo>
                  <a:pt x="2496618" y="0"/>
                </a:lnTo>
                <a:lnTo>
                  <a:pt x="2496618" y="1343870"/>
                </a:lnTo>
                <a:lnTo>
                  <a:pt x="0" y="13438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rot="0">
            <a:off x="17640300" y="-19050"/>
            <a:ext cx="647700" cy="628650"/>
          </a:xfrm>
          <a:prstGeom prst="rect">
            <a:avLst/>
          </a:prstGeom>
          <a:solidFill>
            <a:srgbClr val="FF6712"/>
          </a:solid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39166" y="-17059"/>
            <a:ext cx="14824984" cy="8264929"/>
          </a:xfrm>
          <a:custGeom>
            <a:avLst/>
            <a:gdLst/>
            <a:ahLst/>
            <a:cxnLst/>
            <a:rect r="r" b="b" t="t" l="l"/>
            <a:pathLst>
              <a:path h="8264929" w="14824984">
                <a:moveTo>
                  <a:pt x="0" y="0"/>
                </a:moveTo>
                <a:lnTo>
                  <a:pt x="14824984" y="0"/>
                </a:lnTo>
                <a:lnTo>
                  <a:pt x="14824984" y="8264928"/>
                </a:lnTo>
                <a:lnTo>
                  <a:pt x="0" y="8264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0" y="-17059"/>
            <a:ext cx="3139166" cy="11487150"/>
          </a:xfrm>
          <a:prstGeom prst="rect">
            <a:avLst/>
          </a:prstGeom>
          <a:solidFill>
            <a:srgbClr val="FF6712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-161699" y="3857747"/>
            <a:ext cx="3139166" cy="1882273"/>
          </a:xfrm>
          <a:custGeom>
            <a:avLst/>
            <a:gdLst/>
            <a:ahLst/>
            <a:cxnLst/>
            <a:rect r="r" b="b" t="t" l="l"/>
            <a:pathLst>
              <a:path h="1882273" w="3139166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072166" y="8247869"/>
            <a:ext cx="2885209" cy="1553039"/>
          </a:xfrm>
          <a:custGeom>
            <a:avLst/>
            <a:gdLst/>
            <a:ahLst/>
            <a:cxnLst/>
            <a:rect r="r" b="b" t="t" l="l"/>
            <a:pathLst>
              <a:path h="1553039" w="2885209">
                <a:moveTo>
                  <a:pt x="0" y="0"/>
                </a:moveTo>
                <a:lnTo>
                  <a:pt x="2885209" y="0"/>
                </a:lnTo>
                <a:lnTo>
                  <a:pt x="2885209" y="1553039"/>
                </a:lnTo>
                <a:lnTo>
                  <a:pt x="0" y="15530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rot="0">
            <a:off x="17570459" y="0"/>
            <a:ext cx="717541" cy="673209"/>
          </a:xfrm>
          <a:prstGeom prst="rect">
            <a:avLst/>
          </a:prstGeom>
          <a:solidFill>
            <a:srgbClr val="FF6712"/>
          </a:solid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39166" y="812825"/>
            <a:ext cx="15148834" cy="8445475"/>
          </a:xfrm>
          <a:custGeom>
            <a:avLst/>
            <a:gdLst/>
            <a:ahLst/>
            <a:cxnLst/>
            <a:rect r="r" b="b" t="t" l="l"/>
            <a:pathLst>
              <a:path h="8445475" w="15148834">
                <a:moveTo>
                  <a:pt x="0" y="0"/>
                </a:moveTo>
                <a:lnTo>
                  <a:pt x="15148834" y="0"/>
                </a:lnTo>
                <a:lnTo>
                  <a:pt x="15148834" y="8445475"/>
                </a:lnTo>
                <a:lnTo>
                  <a:pt x="0" y="84454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0" y="-17059"/>
            <a:ext cx="3139166" cy="11487150"/>
          </a:xfrm>
          <a:prstGeom prst="rect">
            <a:avLst/>
          </a:prstGeom>
          <a:solidFill>
            <a:srgbClr val="FF6712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0" y="3637741"/>
            <a:ext cx="3139166" cy="1882273"/>
          </a:xfrm>
          <a:custGeom>
            <a:avLst/>
            <a:gdLst/>
            <a:ahLst/>
            <a:cxnLst/>
            <a:rect r="r" b="b" t="t" l="l"/>
            <a:pathLst>
              <a:path h="1882273" w="3139166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37243" y="8507649"/>
            <a:ext cx="2789093" cy="1501302"/>
          </a:xfrm>
          <a:custGeom>
            <a:avLst/>
            <a:gdLst/>
            <a:ahLst/>
            <a:cxnLst/>
            <a:rect r="r" b="b" t="t" l="l"/>
            <a:pathLst>
              <a:path h="1501302" w="2789093">
                <a:moveTo>
                  <a:pt x="0" y="0"/>
                </a:moveTo>
                <a:lnTo>
                  <a:pt x="2789093" y="0"/>
                </a:lnTo>
                <a:lnTo>
                  <a:pt x="2789093" y="1501302"/>
                </a:lnTo>
                <a:lnTo>
                  <a:pt x="0" y="15013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rot="0">
            <a:off x="17570459" y="0"/>
            <a:ext cx="717541" cy="673209"/>
          </a:xfrm>
          <a:prstGeom prst="rect">
            <a:avLst/>
          </a:prstGeom>
          <a:solidFill>
            <a:srgbClr val="FF6712"/>
          </a:solid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738358" y="454539"/>
            <a:ext cx="16228390" cy="9047328"/>
          </a:xfrm>
          <a:custGeom>
            <a:avLst/>
            <a:gdLst/>
            <a:ahLst/>
            <a:cxnLst/>
            <a:rect r="r" b="b" t="t" l="l"/>
            <a:pathLst>
              <a:path h="9047328" w="16228390">
                <a:moveTo>
                  <a:pt x="0" y="0"/>
                </a:moveTo>
                <a:lnTo>
                  <a:pt x="16228390" y="0"/>
                </a:lnTo>
                <a:lnTo>
                  <a:pt x="16228390" y="9047327"/>
                </a:lnTo>
                <a:lnTo>
                  <a:pt x="0" y="90473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0" y="-17059"/>
            <a:ext cx="3139166" cy="11487150"/>
          </a:xfrm>
          <a:prstGeom prst="rect">
            <a:avLst/>
          </a:prstGeom>
          <a:solidFill>
            <a:srgbClr val="FF6712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0" y="4202363"/>
            <a:ext cx="3139166" cy="1882273"/>
          </a:xfrm>
          <a:custGeom>
            <a:avLst/>
            <a:gdLst/>
            <a:ahLst/>
            <a:cxnLst/>
            <a:rect r="r" b="b" t="t" l="l"/>
            <a:pathLst>
              <a:path h="1882273" w="3139166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378397" y="8751215"/>
            <a:ext cx="2789093" cy="1501302"/>
          </a:xfrm>
          <a:custGeom>
            <a:avLst/>
            <a:gdLst/>
            <a:ahLst/>
            <a:cxnLst/>
            <a:rect r="r" b="b" t="t" l="l"/>
            <a:pathLst>
              <a:path h="1501302" w="2789093">
                <a:moveTo>
                  <a:pt x="0" y="0"/>
                </a:moveTo>
                <a:lnTo>
                  <a:pt x="2789093" y="0"/>
                </a:lnTo>
                <a:lnTo>
                  <a:pt x="2789093" y="1501302"/>
                </a:lnTo>
                <a:lnTo>
                  <a:pt x="0" y="15013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rot="0">
            <a:off x="17570459" y="0"/>
            <a:ext cx="717541" cy="673209"/>
          </a:xfrm>
          <a:prstGeom prst="rect">
            <a:avLst/>
          </a:prstGeom>
          <a:solidFill>
            <a:srgbClr val="FF6712"/>
          </a:solid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39166" y="336605"/>
            <a:ext cx="15589617" cy="8691211"/>
          </a:xfrm>
          <a:custGeom>
            <a:avLst/>
            <a:gdLst/>
            <a:ahLst/>
            <a:cxnLst/>
            <a:rect r="r" b="b" t="t" l="l"/>
            <a:pathLst>
              <a:path h="8691211" w="15589617">
                <a:moveTo>
                  <a:pt x="0" y="0"/>
                </a:moveTo>
                <a:lnTo>
                  <a:pt x="15589617" y="0"/>
                </a:lnTo>
                <a:lnTo>
                  <a:pt x="15589617" y="8691211"/>
                </a:lnTo>
                <a:lnTo>
                  <a:pt x="0" y="86912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7570459" y="0"/>
            <a:ext cx="717541" cy="673209"/>
          </a:xfrm>
          <a:prstGeom prst="rect">
            <a:avLst/>
          </a:prstGeom>
          <a:solidFill>
            <a:srgbClr val="FF6712"/>
          </a:solidFill>
        </p:spPr>
      </p:sp>
      <p:sp>
        <p:nvSpPr>
          <p:cNvPr name="AutoShape 4" id="4"/>
          <p:cNvSpPr/>
          <p:nvPr/>
        </p:nvSpPr>
        <p:spPr>
          <a:xfrm rot="0">
            <a:off x="0" y="-17059"/>
            <a:ext cx="3139166" cy="11487150"/>
          </a:xfrm>
          <a:prstGeom prst="rect">
            <a:avLst/>
          </a:prstGeom>
          <a:solidFill>
            <a:srgbClr val="FF6712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0" y="4202363"/>
            <a:ext cx="3139166" cy="1882273"/>
          </a:xfrm>
          <a:custGeom>
            <a:avLst/>
            <a:gdLst/>
            <a:ahLst/>
            <a:cxnLst/>
            <a:rect r="r" b="b" t="t" l="l"/>
            <a:pathLst>
              <a:path h="1882273" w="3139166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143935" y="8402962"/>
            <a:ext cx="2437803" cy="1357723"/>
          </a:xfrm>
          <a:custGeom>
            <a:avLst/>
            <a:gdLst/>
            <a:ahLst/>
            <a:cxnLst/>
            <a:rect r="r" b="b" t="t" l="l"/>
            <a:pathLst>
              <a:path h="1357723" w="2437803">
                <a:moveTo>
                  <a:pt x="0" y="0"/>
                </a:moveTo>
                <a:lnTo>
                  <a:pt x="2437804" y="0"/>
                </a:lnTo>
                <a:lnTo>
                  <a:pt x="2437804" y="1357723"/>
                </a:lnTo>
                <a:lnTo>
                  <a:pt x="0" y="1357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34" t="0" r="-1734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39166" y="984003"/>
            <a:ext cx="14921962" cy="8318994"/>
          </a:xfrm>
          <a:custGeom>
            <a:avLst/>
            <a:gdLst/>
            <a:ahLst/>
            <a:cxnLst/>
            <a:rect r="r" b="b" t="t" l="l"/>
            <a:pathLst>
              <a:path h="8318994" w="14921962">
                <a:moveTo>
                  <a:pt x="0" y="0"/>
                </a:moveTo>
                <a:lnTo>
                  <a:pt x="14921962" y="0"/>
                </a:lnTo>
                <a:lnTo>
                  <a:pt x="14921962" y="8318994"/>
                </a:lnTo>
                <a:lnTo>
                  <a:pt x="0" y="83189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0" y="-17059"/>
            <a:ext cx="3139166" cy="11487150"/>
          </a:xfrm>
          <a:prstGeom prst="rect">
            <a:avLst/>
          </a:prstGeom>
          <a:solidFill>
            <a:srgbClr val="FF6712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0" y="3844242"/>
            <a:ext cx="3139166" cy="1882273"/>
          </a:xfrm>
          <a:custGeom>
            <a:avLst/>
            <a:gdLst/>
            <a:ahLst/>
            <a:cxnLst/>
            <a:rect r="r" b="b" t="t" l="l"/>
            <a:pathLst>
              <a:path h="1882273" w="3139166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000397" y="9042992"/>
            <a:ext cx="1847040" cy="1028700"/>
          </a:xfrm>
          <a:custGeom>
            <a:avLst/>
            <a:gdLst/>
            <a:ahLst/>
            <a:cxnLst/>
            <a:rect r="r" b="b" t="t" l="l"/>
            <a:pathLst>
              <a:path h="1028700" w="1847040">
                <a:moveTo>
                  <a:pt x="0" y="0"/>
                </a:moveTo>
                <a:lnTo>
                  <a:pt x="1847039" y="0"/>
                </a:lnTo>
                <a:lnTo>
                  <a:pt x="1847039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34" t="0" r="-1734" b="0"/>
            </a:stretch>
          </a:blipFill>
        </p:spPr>
      </p:sp>
      <p:sp>
        <p:nvSpPr>
          <p:cNvPr name="AutoShape 6" id="6"/>
          <p:cNvSpPr/>
          <p:nvPr/>
        </p:nvSpPr>
        <p:spPr>
          <a:xfrm rot="0">
            <a:off x="17570459" y="0"/>
            <a:ext cx="717541" cy="673209"/>
          </a:xfrm>
          <a:prstGeom prst="rect">
            <a:avLst/>
          </a:prstGeom>
          <a:solidFill>
            <a:srgbClr val="FF6712"/>
          </a:solid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16971" y="1576083"/>
            <a:ext cx="11296405" cy="8491515"/>
          </a:xfrm>
          <a:custGeom>
            <a:avLst/>
            <a:gdLst/>
            <a:ahLst/>
            <a:cxnLst/>
            <a:rect r="r" b="b" t="t" l="l"/>
            <a:pathLst>
              <a:path h="8491515" w="11296405">
                <a:moveTo>
                  <a:pt x="0" y="0"/>
                </a:moveTo>
                <a:lnTo>
                  <a:pt x="11296405" y="0"/>
                </a:lnTo>
                <a:lnTo>
                  <a:pt x="11296405" y="8491515"/>
                </a:lnTo>
                <a:lnTo>
                  <a:pt x="0" y="8491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7426" t="-36226" r="-5052" b="-21358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5148834" y="-156527"/>
            <a:ext cx="3139166" cy="11487150"/>
          </a:xfrm>
          <a:prstGeom prst="rect">
            <a:avLst/>
          </a:prstGeom>
          <a:solidFill>
            <a:srgbClr val="FF6712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15148834" y="3939567"/>
            <a:ext cx="3139166" cy="1882273"/>
          </a:xfrm>
          <a:custGeom>
            <a:avLst/>
            <a:gdLst/>
            <a:ahLst/>
            <a:cxnLst/>
            <a:rect r="r" b="b" t="t" l="l"/>
            <a:pathLst>
              <a:path h="1882273" w="3139166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013376" y="8528676"/>
            <a:ext cx="2858984" cy="1538923"/>
          </a:xfrm>
          <a:custGeom>
            <a:avLst/>
            <a:gdLst/>
            <a:ahLst/>
            <a:cxnLst/>
            <a:rect r="r" b="b" t="t" l="l"/>
            <a:pathLst>
              <a:path h="1538923" w="2858984">
                <a:moveTo>
                  <a:pt x="0" y="0"/>
                </a:moveTo>
                <a:lnTo>
                  <a:pt x="2858983" y="0"/>
                </a:lnTo>
                <a:lnTo>
                  <a:pt x="2858983" y="1538922"/>
                </a:lnTo>
                <a:lnTo>
                  <a:pt x="0" y="1538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-87900"/>
            <a:ext cx="15148834" cy="2083967"/>
          </a:xfrm>
          <a:custGeom>
            <a:avLst/>
            <a:gdLst/>
            <a:ahLst/>
            <a:cxnLst/>
            <a:rect r="r" b="b" t="t" l="l"/>
            <a:pathLst>
              <a:path h="2083967" w="15148834">
                <a:moveTo>
                  <a:pt x="0" y="0"/>
                </a:moveTo>
                <a:lnTo>
                  <a:pt x="15148834" y="0"/>
                </a:lnTo>
                <a:lnTo>
                  <a:pt x="15148834" y="2083966"/>
                </a:lnTo>
                <a:lnTo>
                  <a:pt x="0" y="2083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147360" y="0"/>
            <a:ext cx="12352120" cy="10543406"/>
          </a:xfrm>
          <a:custGeom>
            <a:avLst/>
            <a:gdLst/>
            <a:ahLst/>
            <a:cxnLst/>
            <a:rect r="r" b="b" t="t" l="l"/>
            <a:pathLst>
              <a:path h="10543406" w="12352120">
                <a:moveTo>
                  <a:pt x="0" y="0"/>
                </a:moveTo>
                <a:lnTo>
                  <a:pt x="12352120" y="0"/>
                </a:lnTo>
                <a:lnTo>
                  <a:pt x="12352120" y="10543406"/>
                </a:lnTo>
                <a:lnTo>
                  <a:pt x="0" y="10543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057" t="0" r="-14057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515444" y="1945968"/>
            <a:ext cx="10509739" cy="5968811"/>
            <a:chOff x="0" y="0"/>
            <a:chExt cx="14012985" cy="7958415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14012985" cy="7958415"/>
            </a:xfrm>
            <a:prstGeom prst="rect">
              <a:avLst/>
            </a:prstGeom>
            <a:solidFill>
              <a:srgbClr val="FF6712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966126" y="842308"/>
              <a:ext cx="12494584" cy="62357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200"/>
                </a:lnSpc>
              </a:pPr>
              <a:r>
                <a:rPr lang="en-US" sz="7667" spc="23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PRZEWODNIK PO PROJEKCIE </a:t>
              </a:r>
            </a:p>
            <a:p>
              <a:pPr algn="l">
                <a:lnSpc>
                  <a:spcPts val="9200"/>
                </a:lnSpc>
              </a:pPr>
              <a:r>
                <a:rPr lang="en-US" sz="7667" spc="23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 ZASADACH REKRUTACJI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7424654" y="8238630"/>
            <a:ext cx="3438692" cy="1850965"/>
          </a:xfrm>
          <a:custGeom>
            <a:avLst/>
            <a:gdLst/>
            <a:ahLst/>
            <a:cxnLst/>
            <a:rect r="r" b="b" t="t" l="l"/>
            <a:pathLst>
              <a:path h="1850965" w="3438692">
                <a:moveTo>
                  <a:pt x="0" y="0"/>
                </a:moveTo>
                <a:lnTo>
                  <a:pt x="3438692" y="0"/>
                </a:lnTo>
                <a:lnTo>
                  <a:pt x="3438692" y="1850965"/>
                </a:lnTo>
                <a:lnTo>
                  <a:pt x="0" y="1850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455797" y="311688"/>
            <a:ext cx="9526640" cy="1310543"/>
          </a:xfrm>
          <a:custGeom>
            <a:avLst/>
            <a:gdLst/>
            <a:ahLst/>
            <a:cxnLst/>
            <a:rect r="r" b="b" t="t" l="l"/>
            <a:pathLst>
              <a:path h="1310543" w="9526640">
                <a:moveTo>
                  <a:pt x="0" y="0"/>
                </a:moveTo>
                <a:lnTo>
                  <a:pt x="9526640" y="0"/>
                </a:lnTo>
                <a:lnTo>
                  <a:pt x="9526640" y="1310543"/>
                </a:lnTo>
                <a:lnTo>
                  <a:pt x="0" y="13105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151449" y="7515538"/>
            <a:ext cx="4053311" cy="2430403"/>
          </a:xfrm>
          <a:custGeom>
            <a:avLst/>
            <a:gdLst/>
            <a:ahLst/>
            <a:cxnLst/>
            <a:rect r="r" b="b" t="t" l="l"/>
            <a:pathLst>
              <a:path h="2430403" w="4053311">
                <a:moveTo>
                  <a:pt x="0" y="0"/>
                </a:moveTo>
                <a:lnTo>
                  <a:pt x="4053311" y="0"/>
                </a:lnTo>
                <a:lnTo>
                  <a:pt x="4053311" y="2430404"/>
                </a:lnTo>
                <a:lnTo>
                  <a:pt x="0" y="2430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4961550" y="-674965"/>
            <a:ext cx="3731811" cy="11370231"/>
          </a:xfrm>
          <a:prstGeom prst="rect">
            <a:avLst/>
          </a:prstGeom>
          <a:solidFill>
            <a:srgbClr val="FF6712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1367997" y="1236659"/>
            <a:ext cx="12548308" cy="5820704"/>
            <a:chOff x="0" y="0"/>
            <a:chExt cx="16731077" cy="776093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613252" cy="1803144"/>
            </a:xfrm>
            <a:custGeom>
              <a:avLst/>
              <a:gdLst/>
              <a:ahLst/>
              <a:cxnLst/>
              <a:rect r="r" b="b" t="t" l="l"/>
              <a:pathLst>
                <a:path h="1803144" w="2613252">
                  <a:moveTo>
                    <a:pt x="0" y="0"/>
                  </a:moveTo>
                  <a:lnTo>
                    <a:pt x="2613252" y="0"/>
                  </a:lnTo>
                  <a:lnTo>
                    <a:pt x="2613252" y="1803144"/>
                  </a:lnTo>
                  <a:lnTo>
                    <a:pt x="0" y="1803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0" y="2420273"/>
              <a:ext cx="16731077" cy="4121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250"/>
                </a:lnSpc>
              </a:pPr>
              <a:r>
                <a:rPr lang="en-US" sz="5500" spc="165" b="true">
                  <a:solidFill>
                    <a:srgbClr val="FF6712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Dostępność dla niewielu to przywilej. Dostępność dla wszystkich to prawo.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7065614"/>
              <a:ext cx="11905077" cy="695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</a:p>
          </p:txBody>
        </p:sp>
      </p:grpSp>
      <p:sp>
        <p:nvSpPr>
          <p:cNvPr name="AutoShape 7" id="7"/>
          <p:cNvSpPr/>
          <p:nvPr/>
        </p:nvSpPr>
        <p:spPr>
          <a:xfrm rot="0">
            <a:off x="0" y="0"/>
            <a:ext cx="719003" cy="698999"/>
          </a:xfrm>
          <a:prstGeom prst="rect">
            <a:avLst/>
          </a:prstGeom>
          <a:solidFill>
            <a:srgbClr val="FF6712"/>
          </a:solidFill>
        </p:spPr>
      </p:sp>
      <p:sp>
        <p:nvSpPr>
          <p:cNvPr name="Freeform 8" id="8"/>
          <p:cNvSpPr/>
          <p:nvPr/>
        </p:nvSpPr>
        <p:spPr>
          <a:xfrm flipH="false" flipV="false" rot="0">
            <a:off x="719003" y="7762792"/>
            <a:ext cx="4040334" cy="2174815"/>
          </a:xfrm>
          <a:custGeom>
            <a:avLst/>
            <a:gdLst/>
            <a:ahLst/>
            <a:cxnLst/>
            <a:rect r="r" b="b" t="t" l="l"/>
            <a:pathLst>
              <a:path h="2174815" w="4040334">
                <a:moveTo>
                  <a:pt x="0" y="0"/>
                </a:moveTo>
                <a:lnTo>
                  <a:pt x="4040334" y="0"/>
                </a:lnTo>
                <a:lnTo>
                  <a:pt x="4040334" y="2174815"/>
                </a:lnTo>
                <a:lnTo>
                  <a:pt x="0" y="2174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640049" y="3388256"/>
            <a:ext cx="4053311" cy="2430403"/>
          </a:xfrm>
          <a:custGeom>
            <a:avLst/>
            <a:gdLst/>
            <a:ahLst/>
            <a:cxnLst/>
            <a:rect r="r" b="b" t="t" l="l"/>
            <a:pathLst>
              <a:path h="2430403" w="4053311">
                <a:moveTo>
                  <a:pt x="0" y="0"/>
                </a:moveTo>
                <a:lnTo>
                  <a:pt x="4053311" y="0"/>
                </a:lnTo>
                <a:lnTo>
                  <a:pt x="4053311" y="2430403"/>
                </a:lnTo>
                <a:lnTo>
                  <a:pt x="0" y="24304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67997" y="6676363"/>
            <a:ext cx="12548308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0"/>
              </a:lnSpc>
              <a:spcBef>
                <a:spcPct val="0"/>
              </a:spcBef>
            </a:pPr>
            <a:r>
              <a:rPr lang="en-US" sz="2400" i="true" spc="36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KONWENCJA O PRAWACH OSÓB Z NIEPEŁNOSPRAWNOŚCIAMI, ONZ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571500" y="-466725"/>
            <a:ext cx="2152650" cy="11220450"/>
          </a:xfrm>
          <a:prstGeom prst="rect">
            <a:avLst/>
          </a:prstGeom>
          <a:solidFill>
            <a:srgbClr val="FF6712"/>
          </a:solidFill>
        </p:spPr>
      </p:sp>
      <p:sp>
        <p:nvSpPr>
          <p:cNvPr name="AutoShape 3" id="3"/>
          <p:cNvSpPr/>
          <p:nvPr/>
        </p:nvSpPr>
        <p:spPr>
          <a:xfrm rot="0">
            <a:off x="15619268" y="0"/>
            <a:ext cx="2686748" cy="1630838"/>
          </a:xfrm>
          <a:prstGeom prst="rect">
            <a:avLst/>
          </a:prstGeom>
          <a:solidFill>
            <a:srgbClr val="FF6712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1985451" y="2251544"/>
            <a:ext cx="5033083" cy="6838980"/>
            <a:chOff x="0" y="0"/>
            <a:chExt cx="1325586" cy="180121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25586" cy="1801213"/>
            </a:xfrm>
            <a:custGeom>
              <a:avLst/>
              <a:gdLst/>
              <a:ahLst/>
              <a:cxnLst/>
              <a:rect r="r" b="b" t="t" l="l"/>
              <a:pathLst>
                <a:path h="1801213" w="1325586">
                  <a:moveTo>
                    <a:pt x="78449" y="0"/>
                  </a:moveTo>
                  <a:lnTo>
                    <a:pt x="1247137" y="0"/>
                  </a:lnTo>
                  <a:cubicBezTo>
                    <a:pt x="1267943" y="0"/>
                    <a:pt x="1287897" y="8265"/>
                    <a:pt x="1302608" y="22977"/>
                  </a:cubicBezTo>
                  <a:cubicBezTo>
                    <a:pt x="1317320" y="37689"/>
                    <a:pt x="1325586" y="57643"/>
                    <a:pt x="1325586" y="78449"/>
                  </a:cubicBezTo>
                  <a:lnTo>
                    <a:pt x="1325586" y="1722764"/>
                  </a:lnTo>
                  <a:cubicBezTo>
                    <a:pt x="1325586" y="1766090"/>
                    <a:pt x="1290463" y="1801213"/>
                    <a:pt x="1247137" y="1801213"/>
                  </a:cubicBezTo>
                  <a:lnTo>
                    <a:pt x="78449" y="1801213"/>
                  </a:lnTo>
                  <a:cubicBezTo>
                    <a:pt x="35123" y="1801213"/>
                    <a:pt x="0" y="1766090"/>
                    <a:pt x="0" y="1722764"/>
                  </a:cubicBezTo>
                  <a:lnTo>
                    <a:pt x="0" y="78449"/>
                  </a:lnTo>
                  <a:cubicBezTo>
                    <a:pt x="0" y="35123"/>
                    <a:pt x="35123" y="0"/>
                    <a:pt x="78449" y="0"/>
                  </a:cubicBezTo>
                  <a:close/>
                </a:path>
              </a:pathLst>
            </a:custGeom>
            <a:solidFill>
              <a:srgbClr val="FF6712">
                <a:alpha val="62745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325586" cy="18393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332859" y="2251544"/>
            <a:ext cx="5145951" cy="6838980"/>
            <a:chOff x="0" y="0"/>
            <a:chExt cx="1355312" cy="180121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55312" cy="1801213"/>
            </a:xfrm>
            <a:custGeom>
              <a:avLst/>
              <a:gdLst/>
              <a:ahLst/>
              <a:cxnLst/>
              <a:rect r="r" b="b" t="t" l="l"/>
              <a:pathLst>
                <a:path h="1801213" w="1355312">
                  <a:moveTo>
                    <a:pt x="76728" y="0"/>
                  </a:moveTo>
                  <a:lnTo>
                    <a:pt x="1278584" y="0"/>
                  </a:lnTo>
                  <a:cubicBezTo>
                    <a:pt x="1320960" y="0"/>
                    <a:pt x="1355312" y="34352"/>
                    <a:pt x="1355312" y="76728"/>
                  </a:cubicBezTo>
                  <a:lnTo>
                    <a:pt x="1355312" y="1724485"/>
                  </a:lnTo>
                  <a:cubicBezTo>
                    <a:pt x="1355312" y="1744834"/>
                    <a:pt x="1347228" y="1764350"/>
                    <a:pt x="1332839" y="1778740"/>
                  </a:cubicBezTo>
                  <a:cubicBezTo>
                    <a:pt x="1318450" y="1793129"/>
                    <a:pt x="1298934" y="1801213"/>
                    <a:pt x="1278584" y="1801213"/>
                  </a:cubicBezTo>
                  <a:lnTo>
                    <a:pt x="76728" y="1801213"/>
                  </a:lnTo>
                  <a:cubicBezTo>
                    <a:pt x="34352" y="1801213"/>
                    <a:pt x="0" y="1766861"/>
                    <a:pt x="0" y="1724485"/>
                  </a:cubicBezTo>
                  <a:lnTo>
                    <a:pt x="0" y="76728"/>
                  </a:lnTo>
                  <a:cubicBezTo>
                    <a:pt x="0" y="34352"/>
                    <a:pt x="34352" y="0"/>
                    <a:pt x="76728" y="0"/>
                  </a:cubicBezTo>
                  <a:close/>
                </a:path>
              </a:pathLst>
            </a:custGeom>
            <a:solidFill>
              <a:srgbClr val="FF6712">
                <a:alpha val="62745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355312" cy="18393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2800563" y="2251544"/>
            <a:ext cx="5145951" cy="6838980"/>
            <a:chOff x="0" y="0"/>
            <a:chExt cx="1355312" cy="180121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355312" cy="1801213"/>
            </a:xfrm>
            <a:custGeom>
              <a:avLst/>
              <a:gdLst/>
              <a:ahLst/>
              <a:cxnLst/>
              <a:rect r="r" b="b" t="t" l="l"/>
              <a:pathLst>
                <a:path h="1801213" w="1355312">
                  <a:moveTo>
                    <a:pt x="76728" y="0"/>
                  </a:moveTo>
                  <a:lnTo>
                    <a:pt x="1278584" y="0"/>
                  </a:lnTo>
                  <a:cubicBezTo>
                    <a:pt x="1320960" y="0"/>
                    <a:pt x="1355312" y="34352"/>
                    <a:pt x="1355312" y="76728"/>
                  </a:cubicBezTo>
                  <a:lnTo>
                    <a:pt x="1355312" y="1724485"/>
                  </a:lnTo>
                  <a:cubicBezTo>
                    <a:pt x="1355312" y="1744834"/>
                    <a:pt x="1347228" y="1764350"/>
                    <a:pt x="1332839" y="1778740"/>
                  </a:cubicBezTo>
                  <a:cubicBezTo>
                    <a:pt x="1318450" y="1793129"/>
                    <a:pt x="1298934" y="1801213"/>
                    <a:pt x="1278584" y="1801213"/>
                  </a:cubicBezTo>
                  <a:lnTo>
                    <a:pt x="76728" y="1801213"/>
                  </a:lnTo>
                  <a:cubicBezTo>
                    <a:pt x="34352" y="1801213"/>
                    <a:pt x="0" y="1766861"/>
                    <a:pt x="0" y="1724485"/>
                  </a:cubicBezTo>
                  <a:lnTo>
                    <a:pt x="0" y="76728"/>
                  </a:lnTo>
                  <a:cubicBezTo>
                    <a:pt x="0" y="34352"/>
                    <a:pt x="34352" y="0"/>
                    <a:pt x="76728" y="0"/>
                  </a:cubicBezTo>
                  <a:close/>
                </a:path>
              </a:pathLst>
            </a:custGeom>
            <a:solidFill>
              <a:srgbClr val="FF6712">
                <a:alpha val="62745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355312" cy="18393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3628093" y="2649968"/>
            <a:ext cx="1657822" cy="1674568"/>
          </a:xfrm>
          <a:custGeom>
            <a:avLst/>
            <a:gdLst/>
            <a:ahLst/>
            <a:cxnLst/>
            <a:rect r="r" b="b" t="t" l="l"/>
            <a:pathLst>
              <a:path h="1674568" w="1657822">
                <a:moveTo>
                  <a:pt x="0" y="0"/>
                </a:moveTo>
                <a:lnTo>
                  <a:pt x="1657823" y="0"/>
                </a:lnTo>
                <a:lnTo>
                  <a:pt x="1657823" y="1674568"/>
                </a:lnTo>
                <a:lnTo>
                  <a:pt x="0" y="1674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474847" y="2614421"/>
            <a:ext cx="1763477" cy="1674568"/>
          </a:xfrm>
          <a:custGeom>
            <a:avLst/>
            <a:gdLst/>
            <a:ahLst/>
            <a:cxnLst/>
            <a:rect r="r" b="b" t="t" l="l"/>
            <a:pathLst>
              <a:path h="1674568" w="1763477">
                <a:moveTo>
                  <a:pt x="0" y="0"/>
                </a:moveTo>
                <a:lnTo>
                  <a:pt x="1763477" y="0"/>
                </a:lnTo>
                <a:lnTo>
                  <a:pt x="1763477" y="1674568"/>
                </a:lnTo>
                <a:lnTo>
                  <a:pt x="0" y="1674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104097" y="2685515"/>
            <a:ext cx="1603474" cy="1603474"/>
          </a:xfrm>
          <a:custGeom>
            <a:avLst/>
            <a:gdLst/>
            <a:ahLst/>
            <a:cxnLst/>
            <a:rect r="r" b="b" t="t" l="l"/>
            <a:pathLst>
              <a:path h="1603474" w="1603474">
                <a:moveTo>
                  <a:pt x="0" y="0"/>
                </a:moveTo>
                <a:lnTo>
                  <a:pt x="1603475" y="0"/>
                </a:lnTo>
                <a:lnTo>
                  <a:pt x="1603475" y="1603474"/>
                </a:lnTo>
                <a:lnTo>
                  <a:pt x="0" y="16034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6" id="16"/>
          <p:cNvSpPr txBox="true"/>
          <p:nvPr/>
        </p:nvSpPr>
        <p:spPr>
          <a:xfrm rot="0">
            <a:off x="1884029" y="4668527"/>
            <a:ext cx="5145951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Cel projektu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342296" y="4668527"/>
            <a:ext cx="5145951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Zasięg projektu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821622" y="4668527"/>
            <a:ext cx="5145951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Kiedy?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929017" y="6094101"/>
            <a:ext cx="5145951" cy="2693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Rozwój k</a:t>
            </a:r>
            <a:r>
              <a:rPr lang="en-US" b="true" sz="3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ompetencji</a:t>
            </a:r>
          </a:p>
          <a:p>
            <a:pPr algn="ctr">
              <a:lnSpc>
                <a:spcPts val="4340"/>
              </a:lnSpc>
            </a:pPr>
            <a:r>
              <a:rPr lang="en-US" b="true" sz="3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100 przedstawicieli/ek NGO w zakresie standardów </a:t>
            </a:r>
          </a:p>
          <a:p>
            <a:pPr algn="ctr">
              <a:lnSpc>
                <a:spcPts val="4340"/>
              </a:lnSpc>
            </a:pPr>
            <a:r>
              <a:rPr lang="en-US" b="true" sz="3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dostępności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332859" y="6262878"/>
            <a:ext cx="5145951" cy="521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Projekt ogólnopolski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783610" y="6262878"/>
            <a:ext cx="5145951" cy="1607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Realizacja od </a:t>
            </a:r>
          </a:p>
          <a:p>
            <a:pPr algn="ctr">
              <a:lnSpc>
                <a:spcPts val="4340"/>
              </a:lnSpc>
            </a:pPr>
            <a:r>
              <a:rPr lang="en-US" sz="31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 lutego 2026</a:t>
            </a:r>
          </a:p>
          <a:p>
            <a:pPr algn="ctr">
              <a:lnSpc>
                <a:spcPts val="4340"/>
              </a:lnSpc>
            </a:pPr>
            <a:r>
              <a:rPr lang="en-US" sz="31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 30 listopada 2027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2644568" y="28893"/>
            <a:ext cx="3714849" cy="1999614"/>
          </a:xfrm>
          <a:custGeom>
            <a:avLst/>
            <a:gdLst/>
            <a:ahLst/>
            <a:cxnLst/>
            <a:rect r="r" b="b" t="t" l="l"/>
            <a:pathLst>
              <a:path h="1999614" w="3714849">
                <a:moveTo>
                  <a:pt x="0" y="0"/>
                </a:moveTo>
                <a:lnTo>
                  <a:pt x="3714849" y="0"/>
                </a:lnTo>
                <a:lnTo>
                  <a:pt x="3714849" y="1999614"/>
                </a:lnTo>
                <a:lnTo>
                  <a:pt x="0" y="19996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5789603" y="112054"/>
            <a:ext cx="2346077" cy="1406730"/>
          </a:xfrm>
          <a:custGeom>
            <a:avLst/>
            <a:gdLst/>
            <a:ahLst/>
            <a:cxnLst/>
            <a:rect r="r" b="b" t="t" l="l"/>
            <a:pathLst>
              <a:path h="1406730" w="2346077">
                <a:moveTo>
                  <a:pt x="0" y="0"/>
                </a:moveTo>
                <a:lnTo>
                  <a:pt x="2346077" y="0"/>
                </a:lnTo>
                <a:lnTo>
                  <a:pt x="2346077" y="1406730"/>
                </a:lnTo>
                <a:lnTo>
                  <a:pt x="0" y="14067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381216" y="-128107"/>
            <a:ext cx="15824713" cy="10543215"/>
          </a:xfrm>
          <a:custGeom>
            <a:avLst/>
            <a:gdLst/>
            <a:ahLst/>
            <a:cxnLst/>
            <a:rect r="r" b="b" t="t" l="l"/>
            <a:pathLst>
              <a:path h="10543215" w="15824713">
                <a:moveTo>
                  <a:pt x="0" y="0"/>
                </a:moveTo>
                <a:lnTo>
                  <a:pt x="15824713" y="0"/>
                </a:lnTo>
                <a:lnTo>
                  <a:pt x="15824713" y="10543214"/>
                </a:lnTo>
                <a:lnTo>
                  <a:pt x="0" y="105432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8639476" y="2741041"/>
            <a:ext cx="8789127" cy="4381500"/>
          </a:xfrm>
          <a:prstGeom prst="rect">
            <a:avLst/>
          </a:prstGeom>
          <a:solidFill>
            <a:srgbClr val="FF6712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10747853" y="7979992"/>
            <a:ext cx="3634307" cy="1956261"/>
          </a:xfrm>
          <a:custGeom>
            <a:avLst/>
            <a:gdLst/>
            <a:ahLst/>
            <a:cxnLst/>
            <a:rect r="r" b="b" t="t" l="l"/>
            <a:pathLst>
              <a:path h="1956261" w="3634307">
                <a:moveTo>
                  <a:pt x="0" y="0"/>
                </a:moveTo>
                <a:lnTo>
                  <a:pt x="3634307" y="0"/>
                </a:lnTo>
                <a:lnTo>
                  <a:pt x="3634307" y="1956261"/>
                </a:lnTo>
                <a:lnTo>
                  <a:pt x="0" y="19562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904571" y="7862595"/>
            <a:ext cx="3139166" cy="1882273"/>
          </a:xfrm>
          <a:custGeom>
            <a:avLst/>
            <a:gdLst/>
            <a:ahLst/>
            <a:cxnLst/>
            <a:rect r="r" b="b" t="t" l="l"/>
            <a:pathLst>
              <a:path h="1882273" w="3139166">
                <a:moveTo>
                  <a:pt x="0" y="0"/>
                </a:moveTo>
                <a:lnTo>
                  <a:pt x="3139166" y="0"/>
                </a:lnTo>
                <a:lnTo>
                  <a:pt x="3139166" y="1882273"/>
                </a:lnTo>
                <a:lnTo>
                  <a:pt x="0" y="1882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792401" y="3474092"/>
            <a:ext cx="5950202" cy="2268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17"/>
              </a:lnSpc>
            </a:pPr>
            <a:r>
              <a:rPr lang="en-US" sz="5399" spc="372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DLA KOGO TO JEST PROJEKT?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329950"/>
            <a:ext cx="18556052" cy="3836501"/>
            <a:chOff x="0" y="0"/>
            <a:chExt cx="24741403" cy="5115335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4741403" cy="5115335"/>
            </a:xfrm>
            <a:prstGeom prst="rect">
              <a:avLst/>
            </a:prstGeom>
            <a:solidFill>
              <a:srgbClr val="FF6712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4361379" y="1240911"/>
              <a:ext cx="18997955" cy="26491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211"/>
                </a:lnSpc>
              </a:pPr>
              <a:r>
                <a:rPr lang="en-US" sz="4342" spc="130" b="true">
                  <a:solidFill>
                    <a:srgbClr val="FFFFFF"/>
                  </a:solidFill>
                  <a:latin typeface="IBM Plex Sans Hebrew Bold"/>
                  <a:ea typeface="IBM Plex Sans Hebrew Bold"/>
                  <a:cs typeface="IBM Plex Sans Hebrew Bold"/>
                  <a:sym typeface="IBM Plex Sans Hebrew Bold"/>
                </a:rPr>
                <a:t>Projekt skierowany jest dla przedstawicieli/ek polskich organizacji pozarządowych, mających siedzibę w Polsce. 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823749" y="3761267"/>
            <a:ext cx="3560256" cy="3560256"/>
          </a:xfrm>
          <a:custGeom>
            <a:avLst/>
            <a:gdLst/>
            <a:ahLst/>
            <a:cxnLst/>
            <a:rect r="r" b="b" t="t" l="l"/>
            <a:pathLst>
              <a:path h="3560256" w="3560256">
                <a:moveTo>
                  <a:pt x="0" y="0"/>
                </a:moveTo>
                <a:lnTo>
                  <a:pt x="3560256" y="0"/>
                </a:lnTo>
                <a:lnTo>
                  <a:pt x="3560256" y="3560256"/>
                </a:lnTo>
                <a:lnTo>
                  <a:pt x="0" y="3560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801063" y="4118005"/>
            <a:ext cx="3560256" cy="3560256"/>
          </a:xfrm>
          <a:custGeom>
            <a:avLst/>
            <a:gdLst/>
            <a:ahLst/>
            <a:cxnLst/>
            <a:rect r="r" b="b" t="t" l="l"/>
            <a:pathLst>
              <a:path h="3560256" w="3560256">
                <a:moveTo>
                  <a:pt x="0" y="0"/>
                </a:moveTo>
                <a:lnTo>
                  <a:pt x="3560257" y="0"/>
                </a:lnTo>
                <a:lnTo>
                  <a:pt x="3560257" y="3560256"/>
                </a:lnTo>
                <a:lnTo>
                  <a:pt x="0" y="35602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561984" y="4264131"/>
            <a:ext cx="3596218" cy="3560256"/>
          </a:xfrm>
          <a:custGeom>
            <a:avLst/>
            <a:gdLst/>
            <a:ahLst/>
            <a:cxnLst/>
            <a:rect r="r" b="b" t="t" l="l"/>
            <a:pathLst>
              <a:path h="3560256" w="3596218">
                <a:moveTo>
                  <a:pt x="0" y="0"/>
                </a:moveTo>
                <a:lnTo>
                  <a:pt x="3596218" y="0"/>
                </a:lnTo>
                <a:lnTo>
                  <a:pt x="3596218" y="3560256"/>
                </a:lnTo>
                <a:lnTo>
                  <a:pt x="0" y="35602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0256" y="9012218"/>
            <a:ext cx="2082546" cy="1120985"/>
          </a:xfrm>
          <a:custGeom>
            <a:avLst/>
            <a:gdLst/>
            <a:ahLst/>
            <a:cxnLst/>
            <a:rect r="r" b="b" t="t" l="l"/>
            <a:pathLst>
              <a:path h="1120985" w="2082546">
                <a:moveTo>
                  <a:pt x="0" y="0"/>
                </a:moveTo>
                <a:lnTo>
                  <a:pt x="2082546" y="0"/>
                </a:lnTo>
                <a:lnTo>
                  <a:pt x="2082546" y="1120985"/>
                </a:lnTo>
                <a:lnTo>
                  <a:pt x="0" y="11209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3456909" y="7884903"/>
            <a:ext cx="3806368" cy="1064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2"/>
              </a:lnSpc>
            </a:pPr>
            <a:r>
              <a:rPr lang="en-US" b="true" sz="2600" spc="179">
                <a:solidFill>
                  <a:srgbClr val="FF6712"/>
                </a:solidFill>
                <a:latin typeface="Poppins Bold"/>
                <a:ea typeface="Poppins Bold"/>
                <a:cs typeface="Poppins Bold"/>
                <a:sym typeface="Poppins Bold"/>
              </a:rPr>
              <a:t>DLA CZŁONKÓW/IŃ NGO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427825" y="8156365"/>
            <a:ext cx="4659256" cy="521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2"/>
              </a:lnSpc>
            </a:pPr>
            <a:r>
              <a:rPr lang="en-US" b="true" sz="2600" spc="179">
                <a:solidFill>
                  <a:srgbClr val="FF6712"/>
                </a:solidFill>
                <a:latin typeface="Poppins Bold"/>
                <a:ea typeface="Poppins Bold"/>
                <a:cs typeface="Poppins Bold"/>
                <a:sym typeface="Poppins Bold"/>
              </a:rPr>
              <a:t>DLA WOLONTARIUSZY/EK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51529" y="7691037"/>
            <a:ext cx="4904696" cy="1064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2"/>
              </a:lnSpc>
            </a:pPr>
            <a:r>
              <a:rPr lang="en-US" b="true" sz="2600" spc="179">
                <a:solidFill>
                  <a:srgbClr val="FF6712"/>
                </a:solidFill>
                <a:latin typeface="Poppins Bold"/>
                <a:ea typeface="Poppins Bold"/>
                <a:cs typeface="Poppins Bold"/>
                <a:sym typeface="Poppins Bold"/>
              </a:rPr>
              <a:t>DLA PRACOWNIKÓW/EK (wg. Kodeksu pracy)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-268052" y="544666"/>
            <a:ext cx="3871929" cy="2321645"/>
          </a:xfrm>
          <a:custGeom>
            <a:avLst/>
            <a:gdLst/>
            <a:ahLst/>
            <a:cxnLst/>
            <a:rect r="r" b="b" t="t" l="l"/>
            <a:pathLst>
              <a:path h="2321645" w="3871929">
                <a:moveTo>
                  <a:pt x="0" y="0"/>
                </a:moveTo>
                <a:lnTo>
                  <a:pt x="3871929" y="0"/>
                </a:lnTo>
                <a:lnTo>
                  <a:pt x="3871929" y="2321645"/>
                </a:lnTo>
                <a:lnTo>
                  <a:pt x="0" y="23216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793974" cy="12521485"/>
          </a:xfrm>
          <a:custGeom>
            <a:avLst/>
            <a:gdLst/>
            <a:ahLst/>
            <a:cxnLst/>
            <a:rect r="r" b="b" t="t" l="l"/>
            <a:pathLst>
              <a:path h="12521485" w="18793974">
                <a:moveTo>
                  <a:pt x="0" y="0"/>
                </a:moveTo>
                <a:lnTo>
                  <a:pt x="18793974" y="0"/>
                </a:lnTo>
                <a:lnTo>
                  <a:pt x="18793974" y="12521485"/>
                </a:lnTo>
                <a:lnTo>
                  <a:pt x="0" y="125214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602643" y="1028700"/>
            <a:ext cx="12446325" cy="8343062"/>
            <a:chOff x="0" y="0"/>
            <a:chExt cx="16595100" cy="11124083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16595100" cy="11124083"/>
            </a:xfrm>
            <a:prstGeom prst="rect">
              <a:avLst/>
            </a:prstGeom>
            <a:solidFill>
              <a:srgbClr val="FF6712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3581665" y="699111"/>
              <a:ext cx="10566210" cy="22723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742"/>
                </a:lnSpc>
              </a:pPr>
              <a:r>
                <a:rPr lang="en-US" b="true" sz="5618" spc="168">
                  <a:solidFill>
                    <a:srgbClr val="FFFFFF"/>
                  </a:solidFill>
                  <a:latin typeface="IBM Plex Sans Hebrew Bold"/>
                  <a:ea typeface="IBM Plex Sans Hebrew Bold"/>
                  <a:cs typeface="IBM Plex Sans Hebrew Bold"/>
                  <a:sym typeface="IBM Plex Sans Hebrew Bold"/>
                </a:rPr>
                <a:t>PODSTAWOWA ŚCIEŻKA WSPARCIA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2774272" y="4483494"/>
              <a:ext cx="12180997" cy="48957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754940" indent="-377470" lvl="1">
                <a:lnSpc>
                  <a:spcPts val="4895"/>
                </a:lnSpc>
                <a:buFont typeface="Arial"/>
                <a:buChar char="•"/>
              </a:pPr>
              <a:r>
                <a:rPr lang="en-US" b="true" sz="3496" spc="454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KONGRES DOSTĘPNOŚCI NGO- 22 KWIETANIA 2026, KATOWICE</a:t>
              </a:r>
            </a:p>
            <a:p>
              <a:pPr algn="l" marL="754940" indent="-377470" lvl="1">
                <a:lnSpc>
                  <a:spcPts val="4895"/>
                </a:lnSpc>
                <a:buFont typeface="Arial"/>
                <a:buChar char="•"/>
              </a:pPr>
              <a:r>
                <a:rPr lang="en-US" b="true" sz="3496" spc="454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SZKOLENIE OGÓLNE-8H DYD</a:t>
              </a:r>
            </a:p>
            <a:p>
              <a:pPr algn="l" marL="754940" indent="-377470" lvl="1">
                <a:lnSpc>
                  <a:spcPts val="4895"/>
                </a:lnSpc>
                <a:buFont typeface="Arial"/>
                <a:buChar char="•"/>
              </a:pPr>
              <a:r>
                <a:rPr lang="en-US" b="true" sz="3496" spc="454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WEBINARY- 3H DYD X 2 WEBINARY 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0994126" y="7196947"/>
            <a:ext cx="4040334" cy="2174815"/>
          </a:xfrm>
          <a:custGeom>
            <a:avLst/>
            <a:gdLst/>
            <a:ahLst/>
            <a:cxnLst/>
            <a:rect r="r" b="b" t="t" l="l"/>
            <a:pathLst>
              <a:path h="2174815" w="4040334">
                <a:moveTo>
                  <a:pt x="0" y="0"/>
                </a:moveTo>
                <a:lnTo>
                  <a:pt x="4040335" y="0"/>
                </a:lnTo>
                <a:lnTo>
                  <a:pt x="4040335" y="2174815"/>
                </a:lnTo>
                <a:lnTo>
                  <a:pt x="0" y="21748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216629" y="7196947"/>
            <a:ext cx="3627054" cy="2174815"/>
          </a:xfrm>
          <a:custGeom>
            <a:avLst/>
            <a:gdLst/>
            <a:ahLst/>
            <a:cxnLst/>
            <a:rect r="r" b="b" t="t" l="l"/>
            <a:pathLst>
              <a:path h="2174815" w="3627054">
                <a:moveTo>
                  <a:pt x="0" y="0"/>
                </a:moveTo>
                <a:lnTo>
                  <a:pt x="3627053" y="0"/>
                </a:lnTo>
                <a:lnTo>
                  <a:pt x="3627053" y="2174815"/>
                </a:lnTo>
                <a:lnTo>
                  <a:pt x="0" y="2174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793974" cy="12521485"/>
          </a:xfrm>
          <a:custGeom>
            <a:avLst/>
            <a:gdLst/>
            <a:ahLst/>
            <a:cxnLst/>
            <a:rect r="r" b="b" t="t" l="l"/>
            <a:pathLst>
              <a:path h="12521485" w="18793974">
                <a:moveTo>
                  <a:pt x="0" y="0"/>
                </a:moveTo>
                <a:lnTo>
                  <a:pt x="18793974" y="0"/>
                </a:lnTo>
                <a:lnTo>
                  <a:pt x="18793974" y="12521485"/>
                </a:lnTo>
                <a:lnTo>
                  <a:pt x="0" y="125214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849169"/>
            <a:ext cx="11676029" cy="8409131"/>
            <a:chOff x="0" y="0"/>
            <a:chExt cx="15568039" cy="11212174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15568039" cy="11212174"/>
            </a:xfrm>
            <a:prstGeom prst="rect">
              <a:avLst/>
            </a:prstGeom>
            <a:solidFill>
              <a:srgbClr val="FF6712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1024907" y="765268"/>
              <a:ext cx="9912274" cy="1981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52"/>
                </a:lnSpc>
              </a:pPr>
              <a:r>
                <a:rPr lang="en-US" b="true" sz="4876" spc="146">
                  <a:solidFill>
                    <a:srgbClr val="FFFFFF"/>
                  </a:solidFill>
                  <a:latin typeface="IBM Plex Sans Hebrew Bold"/>
                  <a:ea typeface="IBM Plex Sans Hebrew Bold"/>
                  <a:cs typeface="IBM Plex Sans Hebrew Bold"/>
                  <a:sym typeface="IBM Plex Sans Hebrew Bold"/>
                </a:rPr>
                <a:t>ZAAWANSOWANA ŚCIEŻKA WSPARCIA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582729" y="4315606"/>
              <a:ext cx="13590017" cy="55632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643704" indent="-321852" lvl="1">
                <a:lnSpc>
                  <a:spcPts val="4174"/>
                </a:lnSpc>
                <a:buFont typeface="Arial"/>
                <a:buChar char="•"/>
              </a:pPr>
              <a:r>
                <a:rPr lang="en-US" b="true" sz="2981" spc="387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KONGRES DOSTĘPNOŚCI NGO </a:t>
              </a:r>
            </a:p>
            <a:p>
              <a:pPr algn="l" marL="643704" indent="-321852" lvl="1">
                <a:lnSpc>
                  <a:spcPts val="4174"/>
                </a:lnSpc>
                <a:buFont typeface="Arial"/>
                <a:buChar char="•"/>
              </a:pPr>
              <a:r>
                <a:rPr lang="en-US" b="true" sz="2981" spc="387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SZKOLENIA</a:t>
              </a:r>
            </a:p>
            <a:p>
              <a:pPr algn="l" marL="643704" indent="-321852" lvl="1">
                <a:lnSpc>
                  <a:spcPts val="4174"/>
                </a:lnSpc>
                <a:buFont typeface="Arial"/>
                <a:buChar char="•"/>
              </a:pPr>
              <a:r>
                <a:rPr lang="en-US" b="true" sz="2981" spc="387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WEBINARY</a:t>
              </a:r>
            </a:p>
            <a:p>
              <a:pPr algn="l" marL="643704" indent="-321852" lvl="1">
                <a:lnSpc>
                  <a:spcPts val="4174"/>
                </a:lnSpc>
                <a:buFont typeface="Arial"/>
                <a:buChar char="•"/>
              </a:pPr>
              <a:r>
                <a:rPr lang="en-US" b="true" sz="2981" spc="387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AUDYTY DOSTĘPNOŚCI </a:t>
              </a:r>
            </a:p>
            <a:p>
              <a:pPr algn="l" marL="643704" indent="-321852" lvl="1">
                <a:lnSpc>
                  <a:spcPts val="4174"/>
                </a:lnSpc>
                <a:buFont typeface="Arial"/>
                <a:buChar char="•"/>
              </a:pPr>
              <a:r>
                <a:rPr lang="en-US" b="true" sz="2981" spc="387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WARSZTATY</a:t>
              </a:r>
            </a:p>
            <a:p>
              <a:pPr algn="l" marL="643704" indent="-321852" lvl="1">
                <a:lnSpc>
                  <a:spcPts val="4174"/>
                </a:lnSpc>
                <a:buFont typeface="Arial"/>
                <a:buChar char="•"/>
              </a:pPr>
              <a:r>
                <a:rPr lang="en-US" b="true" sz="2981" spc="387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OPRACOWANIE I WDROŻENIE ROZWIĄZAŃ DOSTĘPNOŚCI W NGO- WSPARCIE FINANSOWE W RAMACH PROJEKTU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1676029" y="7083485"/>
            <a:ext cx="4040334" cy="2174815"/>
          </a:xfrm>
          <a:custGeom>
            <a:avLst/>
            <a:gdLst/>
            <a:ahLst/>
            <a:cxnLst/>
            <a:rect r="r" b="b" t="t" l="l"/>
            <a:pathLst>
              <a:path h="2174815" w="4040334">
                <a:moveTo>
                  <a:pt x="0" y="0"/>
                </a:moveTo>
                <a:lnTo>
                  <a:pt x="4040335" y="0"/>
                </a:lnTo>
                <a:lnTo>
                  <a:pt x="4040335" y="2174815"/>
                </a:lnTo>
                <a:lnTo>
                  <a:pt x="0" y="21748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144000" y="7239606"/>
            <a:ext cx="2532029" cy="1518228"/>
          </a:xfrm>
          <a:custGeom>
            <a:avLst/>
            <a:gdLst/>
            <a:ahLst/>
            <a:cxnLst/>
            <a:rect r="r" b="b" t="t" l="l"/>
            <a:pathLst>
              <a:path h="1518228" w="2532029">
                <a:moveTo>
                  <a:pt x="0" y="0"/>
                </a:moveTo>
                <a:lnTo>
                  <a:pt x="2532029" y="0"/>
                </a:lnTo>
                <a:lnTo>
                  <a:pt x="2532029" y="1518228"/>
                </a:lnTo>
                <a:lnTo>
                  <a:pt x="0" y="1518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800100" y="0"/>
            <a:ext cx="3796513" cy="10645846"/>
          </a:xfrm>
          <a:prstGeom prst="rect">
            <a:avLst/>
          </a:prstGeom>
          <a:solidFill>
            <a:srgbClr val="FF6712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2996413" y="766292"/>
            <a:ext cx="15249387" cy="8501533"/>
          </a:xfrm>
          <a:custGeom>
            <a:avLst/>
            <a:gdLst/>
            <a:ahLst/>
            <a:cxnLst/>
            <a:rect r="r" b="b" t="t" l="l"/>
            <a:pathLst>
              <a:path h="8501533" w="15249387">
                <a:moveTo>
                  <a:pt x="0" y="0"/>
                </a:moveTo>
                <a:lnTo>
                  <a:pt x="15249387" y="0"/>
                </a:lnTo>
                <a:lnTo>
                  <a:pt x="15249387" y="8501533"/>
                </a:lnTo>
                <a:lnTo>
                  <a:pt x="0" y="85015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442349" y="3937823"/>
            <a:ext cx="4053311" cy="2430403"/>
          </a:xfrm>
          <a:custGeom>
            <a:avLst/>
            <a:gdLst/>
            <a:ahLst/>
            <a:cxnLst/>
            <a:rect r="r" b="b" t="t" l="l"/>
            <a:pathLst>
              <a:path h="2430403" w="4053311">
                <a:moveTo>
                  <a:pt x="0" y="0"/>
                </a:moveTo>
                <a:lnTo>
                  <a:pt x="4053311" y="0"/>
                </a:lnTo>
                <a:lnTo>
                  <a:pt x="4053311" y="2430404"/>
                </a:lnTo>
                <a:lnTo>
                  <a:pt x="0" y="24304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168661" y="2503"/>
            <a:ext cx="2837907" cy="1527578"/>
          </a:xfrm>
          <a:custGeom>
            <a:avLst/>
            <a:gdLst/>
            <a:ahLst/>
            <a:cxnLst/>
            <a:rect r="r" b="b" t="t" l="l"/>
            <a:pathLst>
              <a:path h="1527578" w="2837907">
                <a:moveTo>
                  <a:pt x="0" y="0"/>
                </a:moveTo>
                <a:lnTo>
                  <a:pt x="2837908" y="0"/>
                </a:lnTo>
                <a:lnTo>
                  <a:pt x="2837908" y="1527578"/>
                </a:lnTo>
                <a:lnTo>
                  <a:pt x="0" y="1527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7B7BB4B015134581724F8CA9F1574E" ma:contentTypeVersion="13" ma:contentTypeDescription="Utwórz nowy dokument." ma:contentTypeScope="" ma:versionID="3066e342713ebc88878bade81dc87066">
  <xsd:schema xmlns:xsd="http://www.w3.org/2001/XMLSchema" xmlns:xs="http://www.w3.org/2001/XMLSchema" xmlns:p="http://schemas.microsoft.com/office/2006/metadata/properties" xmlns:ns2="cc01a9c8-2918-48fe-84ab-8db086f1ee76" xmlns:ns3="faf7877a-c71e-456a-bdc5-99bfa7624a9b" targetNamespace="http://schemas.microsoft.com/office/2006/metadata/properties" ma:root="true" ma:fieldsID="f4ddd070e1a9e802371ba3a094344a5b" ns2:_="" ns3:_="">
    <xsd:import namespace="cc01a9c8-2918-48fe-84ab-8db086f1ee76"/>
    <xsd:import namespace="faf7877a-c71e-456a-bdc5-99bfa7624a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1a9c8-2918-48fe-84ab-8db086f1ee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Tagi obrazów" ma:readOnly="false" ma:fieldId="{5cf76f15-5ced-4ddc-b409-7134ff3c332f}" ma:taxonomyMulti="true" ma:sspId="babc5d45-fc58-440b-afd1-3feb98da8a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f7877a-c71e-456a-bdc5-99bfa7624a9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538c4b8-3683-4d1e-8365-64692c615265}" ma:internalName="TaxCatchAll" ma:showField="CatchAllData" ma:web="faf7877a-c71e-456a-bdc5-99bfa7624a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f7877a-c71e-456a-bdc5-99bfa7624a9b" xsi:nil="true"/>
    <lcf76f155ced4ddcb4097134ff3c332f xmlns="cc01a9c8-2918-48fe-84ab-8db086f1ee7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FC2781C-B875-4CAE-B11B-B632AD6C6497}"/>
</file>

<file path=customXml/itemProps2.xml><?xml version="1.0" encoding="utf-8"?>
<ds:datastoreItem xmlns:ds="http://schemas.openxmlformats.org/officeDocument/2006/customXml" ds:itemID="{00D29735-7502-435B-B076-AE6720565ADA}"/>
</file>

<file path=customXml/itemProps3.xml><?xml version="1.0" encoding="utf-8"?>
<ds:datastoreItem xmlns:ds="http://schemas.openxmlformats.org/officeDocument/2006/customXml" ds:itemID="{75B27F57-D898-409D-81B2-C358B48414C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DOSTĘPNOŚĆ 360- HOLISTYCZNE WSPARCIE NGO</dc:title>
  <cp:revision>1</cp:revision>
  <dcterms:created xsi:type="dcterms:W3CDTF">2006-08-16T00:00:00Z</dcterms:created>
  <dcterms:modified xsi:type="dcterms:W3CDTF">2011-08-01T06:04:30Z</dcterms:modified>
  <dc:identifier>DAHETEX1lvs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0x010100CB7B7BB4B015134581724F8CA9F1574E</vt:lpwstr>
  </property>
</Properties>
</file>